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69" r:id="rId5"/>
    <p:sldId id="3576" r:id="rId6"/>
    <p:sldId id="3592" r:id="rId7"/>
    <p:sldId id="257" r:id="rId8"/>
    <p:sldId id="258" r:id="rId9"/>
    <p:sldId id="259" r:id="rId10"/>
    <p:sldId id="270" r:id="rId11"/>
    <p:sldId id="261" r:id="rId12"/>
    <p:sldId id="262" r:id="rId13"/>
    <p:sldId id="263" r:id="rId14"/>
    <p:sldId id="264" r:id="rId15"/>
    <p:sldId id="265" r:id="rId16"/>
    <p:sldId id="26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2F8B"/>
    <a:srgbClr val="768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6B6A97-6A8E-4CFA-B4E1-ACA9BC996830}" v="2" dt="2022-06-30T16:41:29.777"/>
    <p1510:client id="{EB9C125A-F6D3-3F0C-CC4F-39930AC24DEA}" v="1" dt="2022-07-20T10:23:29.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9"/>
    <p:restoredTop sz="94694"/>
  </p:normalViewPr>
  <p:slideViewPr>
    <p:cSldViewPr snapToGrid="0">
      <p:cViewPr varScale="1">
        <p:scale>
          <a:sx n="102" d="100"/>
          <a:sy n="102" d="100"/>
        </p:scale>
        <p:origin x="12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tan Kalsi" userId="S::chetan.kalsi@weareamberjack.com::54ad811a-3940-445d-93d1-ba22a676700f" providerId="AD" clId="Web-{EB9C125A-F6D3-3F0C-CC4F-39930AC24DEA}"/>
    <pc:docChg chg="modSld">
      <pc:chgData name="Chetan Kalsi" userId="S::chetan.kalsi@weareamberjack.com::54ad811a-3940-445d-93d1-ba22a676700f" providerId="AD" clId="Web-{EB9C125A-F6D3-3F0C-CC4F-39930AC24DEA}" dt="2022-07-20T10:23:29.291" v="0"/>
      <pc:docMkLst>
        <pc:docMk/>
      </pc:docMkLst>
      <pc:sldChg chg="addSp">
        <pc:chgData name="Chetan Kalsi" userId="S::chetan.kalsi@weareamberjack.com::54ad811a-3940-445d-93d1-ba22a676700f" providerId="AD" clId="Web-{EB9C125A-F6D3-3F0C-CC4F-39930AC24DEA}" dt="2022-07-20T10:23:29.291" v="0"/>
        <pc:sldMkLst>
          <pc:docMk/>
          <pc:sldMk cId="1229076658" sldId="3592"/>
        </pc:sldMkLst>
        <pc:spChg chg="add">
          <ac:chgData name="Chetan Kalsi" userId="S::chetan.kalsi@weareamberjack.com::54ad811a-3940-445d-93d1-ba22a676700f" providerId="AD" clId="Web-{EB9C125A-F6D3-3F0C-CC4F-39930AC24DEA}" dt="2022-07-20T10:23:29.291" v="0"/>
          <ac:spMkLst>
            <pc:docMk/>
            <pc:sldMk cId="1229076658" sldId="3592"/>
            <ac:spMk id="3" creationId="{D59D677C-309C-3D8D-5828-2CF720887C76}"/>
          </ac:spMkLst>
        </pc:spChg>
      </pc:sldChg>
    </pc:docChg>
  </pc:docChgLst>
  <pc:docChgLst>
    <pc:chgData name="Martin Kavanagh" userId="3173508a-32b3-413e-9a0a-661679687202" providerId="ADAL" clId="{9C000C53-B309-4EDC-B556-751C4DF4FAEF}"/>
    <pc:docChg chg="undo redo custSel modSld">
      <pc:chgData name="Martin Kavanagh" userId="3173508a-32b3-413e-9a0a-661679687202" providerId="ADAL" clId="{9C000C53-B309-4EDC-B556-751C4DF4FAEF}" dt="2022-06-16T14:53:56.420" v="1372" actId="21"/>
      <pc:docMkLst>
        <pc:docMk/>
      </pc:docMkLst>
      <pc:sldChg chg="modSp mod">
        <pc:chgData name="Martin Kavanagh" userId="3173508a-32b3-413e-9a0a-661679687202" providerId="ADAL" clId="{9C000C53-B309-4EDC-B556-751C4DF4FAEF}" dt="2022-06-13T20:10:15.860" v="906" actId="20577"/>
        <pc:sldMkLst>
          <pc:docMk/>
          <pc:sldMk cId="2501908065" sldId="257"/>
        </pc:sldMkLst>
        <pc:spChg chg="mod">
          <ac:chgData name="Martin Kavanagh" userId="3173508a-32b3-413e-9a0a-661679687202" providerId="ADAL" clId="{9C000C53-B309-4EDC-B556-751C4DF4FAEF}" dt="2022-06-13T20:10:15.860" v="906" actId="20577"/>
          <ac:spMkLst>
            <pc:docMk/>
            <pc:sldMk cId="2501908065" sldId="257"/>
            <ac:spMk id="3" creationId="{12A67077-0CD4-A110-3FA5-6BEB590FAECD}"/>
          </ac:spMkLst>
        </pc:spChg>
        <pc:spChg chg="mod">
          <ac:chgData name="Martin Kavanagh" userId="3173508a-32b3-413e-9a0a-661679687202" providerId="ADAL" clId="{9C000C53-B309-4EDC-B556-751C4DF4FAEF}" dt="2022-06-13T19:46:39.854" v="108" actId="20577"/>
          <ac:spMkLst>
            <pc:docMk/>
            <pc:sldMk cId="2501908065" sldId="257"/>
            <ac:spMk id="6" creationId="{6EB93530-2649-B601-6949-8845D1921C3E}"/>
          </ac:spMkLst>
        </pc:spChg>
        <pc:spChg chg="mod">
          <ac:chgData name="Martin Kavanagh" userId="3173508a-32b3-413e-9a0a-661679687202" providerId="ADAL" clId="{9C000C53-B309-4EDC-B556-751C4DF4FAEF}" dt="2022-06-13T19:46:44.289" v="112" actId="20577"/>
          <ac:spMkLst>
            <pc:docMk/>
            <pc:sldMk cId="2501908065" sldId="257"/>
            <ac:spMk id="7" creationId="{1E1D11D3-05BE-4096-6B87-8998AD60ADE0}"/>
          </ac:spMkLst>
        </pc:spChg>
        <pc:spChg chg="mod">
          <ac:chgData name="Martin Kavanagh" userId="3173508a-32b3-413e-9a0a-661679687202" providerId="ADAL" clId="{9C000C53-B309-4EDC-B556-751C4DF4FAEF}" dt="2022-06-13T19:46:50.561" v="114" actId="20577"/>
          <ac:spMkLst>
            <pc:docMk/>
            <pc:sldMk cId="2501908065" sldId="257"/>
            <ac:spMk id="10" creationId="{0B3BD8BF-42E7-DB5A-AB19-622572F0AF7D}"/>
          </ac:spMkLst>
        </pc:spChg>
        <pc:spChg chg="mod">
          <ac:chgData name="Martin Kavanagh" userId="3173508a-32b3-413e-9a0a-661679687202" providerId="ADAL" clId="{9C000C53-B309-4EDC-B556-751C4DF4FAEF}" dt="2022-06-13T19:47:19.361" v="129" actId="20577"/>
          <ac:spMkLst>
            <pc:docMk/>
            <pc:sldMk cId="2501908065" sldId="257"/>
            <ac:spMk id="11" creationId="{878A0843-2076-F5ED-60A5-EEE280592AF0}"/>
          </ac:spMkLst>
        </pc:spChg>
      </pc:sldChg>
      <pc:sldChg chg="delSp">
        <pc:chgData name="Martin Kavanagh" userId="3173508a-32b3-413e-9a0a-661679687202" providerId="ADAL" clId="{9C000C53-B309-4EDC-B556-751C4DF4FAEF}" dt="2022-06-13T20:21:24.199" v="1262" actId="21"/>
        <pc:sldMkLst>
          <pc:docMk/>
          <pc:sldMk cId="990454311" sldId="258"/>
        </pc:sldMkLst>
        <pc:picChg chg="del">
          <ac:chgData name="Martin Kavanagh" userId="3173508a-32b3-413e-9a0a-661679687202" providerId="ADAL" clId="{9C000C53-B309-4EDC-B556-751C4DF4FAEF}" dt="2022-06-13T20:21:24.199" v="1262" actId="21"/>
          <ac:picMkLst>
            <pc:docMk/>
            <pc:sldMk cId="990454311" sldId="258"/>
            <ac:picMk id="5" creationId="{D8F53DD2-D006-4FF4-BCCB-DFD684D85663}"/>
          </ac:picMkLst>
        </pc:picChg>
      </pc:sldChg>
      <pc:sldChg chg="modSp mod">
        <pc:chgData name="Martin Kavanagh" userId="3173508a-32b3-413e-9a0a-661679687202" providerId="ADAL" clId="{9C000C53-B309-4EDC-B556-751C4DF4FAEF}" dt="2022-06-13T20:11:27.060" v="940" actId="20577"/>
        <pc:sldMkLst>
          <pc:docMk/>
          <pc:sldMk cId="3934644223" sldId="259"/>
        </pc:sldMkLst>
        <pc:spChg chg="mod">
          <ac:chgData name="Martin Kavanagh" userId="3173508a-32b3-413e-9a0a-661679687202" providerId="ADAL" clId="{9C000C53-B309-4EDC-B556-751C4DF4FAEF}" dt="2022-06-13T20:11:27.060" v="940" actId="20577"/>
          <ac:spMkLst>
            <pc:docMk/>
            <pc:sldMk cId="3934644223" sldId="259"/>
            <ac:spMk id="3" creationId="{12A67077-0CD4-A110-3FA5-6BEB590FAECD}"/>
          </ac:spMkLst>
        </pc:spChg>
      </pc:sldChg>
      <pc:sldChg chg="delSp modSp mod">
        <pc:chgData name="Martin Kavanagh" userId="3173508a-32b3-413e-9a0a-661679687202" providerId="ADAL" clId="{9C000C53-B309-4EDC-B556-751C4DF4FAEF}" dt="2022-06-16T08:07:42.370" v="1275" actId="20577"/>
        <pc:sldMkLst>
          <pc:docMk/>
          <pc:sldMk cId="3602987961" sldId="261"/>
        </pc:sldMkLst>
        <pc:spChg chg="mod">
          <ac:chgData name="Martin Kavanagh" userId="3173508a-32b3-413e-9a0a-661679687202" providerId="ADAL" clId="{9C000C53-B309-4EDC-B556-751C4DF4FAEF}" dt="2022-06-13T20:12:35.566" v="948" actId="20577"/>
          <ac:spMkLst>
            <pc:docMk/>
            <pc:sldMk cId="3602987961" sldId="261"/>
            <ac:spMk id="16" creationId="{AB851D66-190C-1153-88B3-C33506B0DEA2}"/>
          </ac:spMkLst>
        </pc:spChg>
        <pc:spChg chg="mod">
          <ac:chgData name="Martin Kavanagh" userId="3173508a-32b3-413e-9a0a-661679687202" providerId="ADAL" clId="{9C000C53-B309-4EDC-B556-751C4DF4FAEF}" dt="2022-06-13T20:12:48.922" v="983" actId="20577"/>
          <ac:spMkLst>
            <pc:docMk/>
            <pc:sldMk cId="3602987961" sldId="261"/>
            <ac:spMk id="17" creationId="{6D878BCF-494A-DF00-A779-EBDAF89434BB}"/>
          </ac:spMkLst>
        </pc:spChg>
        <pc:spChg chg="mod">
          <ac:chgData name="Martin Kavanagh" userId="3173508a-32b3-413e-9a0a-661679687202" providerId="ADAL" clId="{9C000C53-B309-4EDC-B556-751C4DF4FAEF}" dt="2022-06-13T20:13:04.812" v="985" actId="20577"/>
          <ac:spMkLst>
            <pc:docMk/>
            <pc:sldMk cId="3602987961" sldId="261"/>
            <ac:spMk id="20" creationId="{DAF462BF-5164-E3BF-D25D-F52F5C74F9AB}"/>
          </ac:spMkLst>
        </pc:spChg>
        <pc:spChg chg="mod">
          <ac:chgData name="Martin Kavanagh" userId="3173508a-32b3-413e-9a0a-661679687202" providerId="ADAL" clId="{9C000C53-B309-4EDC-B556-751C4DF4FAEF}" dt="2022-06-16T08:07:42.370" v="1275" actId="20577"/>
          <ac:spMkLst>
            <pc:docMk/>
            <pc:sldMk cId="3602987961" sldId="261"/>
            <ac:spMk id="46" creationId="{A27ADA9C-2038-0B85-633C-615C638A1902}"/>
          </ac:spMkLst>
        </pc:spChg>
        <pc:spChg chg="mod">
          <ac:chgData name="Martin Kavanagh" userId="3173508a-32b3-413e-9a0a-661679687202" providerId="ADAL" clId="{9C000C53-B309-4EDC-B556-751C4DF4FAEF}" dt="2022-06-13T19:54:42.386" v="429" actId="20577"/>
          <ac:spMkLst>
            <pc:docMk/>
            <pc:sldMk cId="3602987961" sldId="261"/>
            <ac:spMk id="57" creationId="{6D197E7E-9A5C-823D-1A61-6928CF35A962}"/>
          </ac:spMkLst>
        </pc:spChg>
        <pc:spChg chg="mod">
          <ac:chgData name="Martin Kavanagh" userId="3173508a-32b3-413e-9a0a-661679687202" providerId="ADAL" clId="{9C000C53-B309-4EDC-B556-751C4DF4FAEF}" dt="2022-06-13T19:54:45.480" v="431" actId="20577"/>
          <ac:spMkLst>
            <pc:docMk/>
            <pc:sldMk cId="3602987961" sldId="261"/>
            <ac:spMk id="58" creationId="{B3D4C1A3-43D7-BE2C-6AC9-9B36F87C0E4B}"/>
          </ac:spMkLst>
        </pc:spChg>
        <pc:spChg chg="mod">
          <ac:chgData name="Martin Kavanagh" userId="3173508a-32b3-413e-9a0a-661679687202" providerId="ADAL" clId="{9C000C53-B309-4EDC-B556-751C4DF4FAEF}" dt="2022-06-13T19:54:53.244" v="438" actId="20577"/>
          <ac:spMkLst>
            <pc:docMk/>
            <pc:sldMk cId="3602987961" sldId="261"/>
            <ac:spMk id="59" creationId="{3F465445-E5BC-9191-D3AD-87D1D1A6A379}"/>
          </ac:spMkLst>
        </pc:spChg>
        <pc:grpChg chg="del">
          <ac:chgData name="Martin Kavanagh" userId="3173508a-32b3-413e-9a0a-661679687202" providerId="ADAL" clId="{9C000C53-B309-4EDC-B556-751C4DF4FAEF}" dt="2022-06-13T20:12:11.164" v="945" actId="21"/>
          <ac:grpSpMkLst>
            <pc:docMk/>
            <pc:sldMk cId="3602987961" sldId="261"/>
            <ac:grpSpMk id="6" creationId="{E04891CD-0E30-0E27-98D0-E9F84A6858EC}"/>
          </ac:grpSpMkLst>
        </pc:grpChg>
        <pc:graphicFrameChg chg="del">
          <ac:chgData name="Martin Kavanagh" userId="3173508a-32b3-413e-9a0a-661679687202" providerId="ADAL" clId="{9C000C53-B309-4EDC-B556-751C4DF4FAEF}" dt="2022-06-13T20:12:15.640" v="946" actId="21"/>
          <ac:graphicFrameMkLst>
            <pc:docMk/>
            <pc:sldMk cId="3602987961" sldId="261"/>
            <ac:graphicFrameMk id="4" creationId="{991A25A5-1046-50DE-882A-D90AFF9FFDCF}"/>
          </ac:graphicFrameMkLst>
        </pc:graphicFrameChg>
      </pc:sldChg>
      <pc:sldChg chg="addSp delSp modSp mod">
        <pc:chgData name="Martin Kavanagh" userId="3173508a-32b3-413e-9a0a-661679687202" providerId="ADAL" clId="{9C000C53-B309-4EDC-B556-751C4DF4FAEF}" dt="2022-06-13T20:13:51.298" v="992" actId="20577"/>
        <pc:sldMkLst>
          <pc:docMk/>
          <pc:sldMk cId="399138155" sldId="262"/>
        </pc:sldMkLst>
        <pc:spChg chg="mod">
          <ac:chgData name="Martin Kavanagh" userId="3173508a-32b3-413e-9a0a-661679687202" providerId="ADAL" clId="{9C000C53-B309-4EDC-B556-751C4DF4FAEF}" dt="2022-06-13T20:13:25.583" v="987" actId="20577"/>
          <ac:spMkLst>
            <pc:docMk/>
            <pc:sldMk cId="399138155" sldId="262"/>
            <ac:spMk id="3" creationId="{611B2EF5-E90A-5DE6-3B40-DC70258498DE}"/>
          </ac:spMkLst>
        </pc:spChg>
        <pc:spChg chg="del">
          <ac:chgData name="Martin Kavanagh" userId="3173508a-32b3-413e-9a0a-661679687202" providerId="ADAL" clId="{9C000C53-B309-4EDC-B556-751C4DF4FAEF}" dt="2022-06-13T19:55:02.266" v="439" actId="21"/>
          <ac:spMkLst>
            <pc:docMk/>
            <pc:sldMk cId="399138155" sldId="262"/>
            <ac:spMk id="4" creationId="{D94B9C5B-4C44-28D0-99D1-570F4E8CA5E6}"/>
          </ac:spMkLst>
        </pc:spChg>
        <pc:spChg chg="mod">
          <ac:chgData name="Martin Kavanagh" userId="3173508a-32b3-413e-9a0a-661679687202" providerId="ADAL" clId="{9C000C53-B309-4EDC-B556-751C4DF4FAEF}" dt="2022-06-13T19:57:03.448" v="605" actId="20577"/>
          <ac:spMkLst>
            <pc:docMk/>
            <pc:sldMk cId="399138155" sldId="262"/>
            <ac:spMk id="12" creationId="{32CA146B-037E-8116-1D01-CF0EBE64F4C0}"/>
          </ac:spMkLst>
        </pc:spChg>
        <pc:spChg chg="add del mod">
          <ac:chgData name="Martin Kavanagh" userId="3173508a-32b3-413e-9a0a-661679687202" providerId="ADAL" clId="{9C000C53-B309-4EDC-B556-751C4DF4FAEF}" dt="2022-06-13T19:55:06.267" v="440" actId="21"/>
          <ac:spMkLst>
            <pc:docMk/>
            <pc:sldMk cId="399138155" sldId="262"/>
            <ac:spMk id="17" creationId="{E4CE9704-6B51-F175-74D1-CCEF82BC80E5}"/>
          </ac:spMkLst>
        </pc:spChg>
        <pc:spChg chg="mod">
          <ac:chgData name="Martin Kavanagh" userId="3173508a-32b3-413e-9a0a-661679687202" providerId="ADAL" clId="{9C000C53-B309-4EDC-B556-751C4DF4FAEF}" dt="2022-06-13T19:56:34.726" v="584" actId="20577"/>
          <ac:spMkLst>
            <pc:docMk/>
            <pc:sldMk cId="399138155" sldId="262"/>
            <ac:spMk id="24" creationId="{1F7A2855-653C-4ED5-B0BC-A57B9B12707C}"/>
          </ac:spMkLst>
        </pc:spChg>
        <pc:spChg chg="mod">
          <ac:chgData name="Martin Kavanagh" userId="3173508a-32b3-413e-9a0a-661679687202" providerId="ADAL" clId="{9C000C53-B309-4EDC-B556-751C4DF4FAEF}" dt="2022-06-13T19:56:37.240" v="586" actId="20577"/>
          <ac:spMkLst>
            <pc:docMk/>
            <pc:sldMk cId="399138155" sldId="262"/>
            <ac:spMk id="25" creationId="{DD3C5E84-6C7F-7EAC-EB74-581673088AC3}"/>
          </ac:spMkLst>
        </pc:spChg>
        <pc:spChg chg="mod">
          <ac:chgData name="Martin Kavanagh" userId="3173508a-32b3-413e-9a0a-661679687202" providerId="ADAL" clId="{9C000C53-B309-4EDC-B556-751C4DF4FAEF}" dt="2022-06-13T19:56:39.648" v="588" actId="20577"/>
          <ac:spMkLst>
            <pc:docMk/>
            <pc:sldMk cId="399138155" sldId="262"/>
            <ac:spMk id="26" creationId="{7F7E87A8-8770-8834-AA2E-DC573D5D7708}"/>
          </ac:spMkLst>
        </pc:spChg>
        <pc:spChg chg="mod">
          <ac:chgData name="Martin Kavanagh" userId="3173508a-32b3-413e-9a0a-661679687202" providerId="ADAL" clId="{9C000C53-B309-4EDC-B556-751C4DF4FAEF}" dt="2022-06-13T19:56:42.704" v="590" actId="20577"/>
          <ac:spMkLst>
            <pc:docMk/>
            <pc:sldMk cId="399138155" sldId="262"/>
            <ac:spMk id="27" creationId="{E2A62F49-5DF8-E950-19D1-0246629DB24E}"/>
          </ac:spMkLst>
        </pc:spChg>
        <pc:spChg chg="mod">
          <ac:chgData name="Martin Kavanagh" userId="3173508a-32b3-413e-9a0a-661679687202" providerId="ADAL" clId="{9C000C53-B309-4EDC-B556-751C4DF4FAEF}" dt="2022-06-13T20:13:51.298" v="992" actId="20577"/>
          <ac:spMkLst>
            <pc:docMk/>
            <pc:sldMk cId="399138155" sldId="262"/>
            <ac:spMk id="28" creationId="{7E5DC228-EDD3-BEEE-06CB-FD4237919416}"/>
          </ac:spMkLst>
        </pc:spChg>
        <pc:picChg chg="del">
          <ac:chgData name="Martin Kavanagh" userId="3173508a-32b3-413e-9a0a-661679687202" providerId="ADAL" clId="{9C000C53-B309-4EDC-B556-751C4DF4FAEF}" dt="2022-06-13T19:56:47.333" v="593" actId="21"/>
          <ac:picMkLst>
            <pc:docMk/>
            <pc:sldMk cId="399138155" sldId="262"/>
            <ac:picMk id="5" creationId="{9EE9381B-5B55-4BC9-B264-B11A0FB85BCC}"/>
          </ac:picMkLst>
        </pc:picChg>
      </pc:sldChg>
      <pc:sldChg chg="addSp delSp modSp mod">
        <pc:chgData name="Martin Kavanagh" userId="3173508a-32b3-413e-9a0a-661679687202" providerId="ADAL" clId="{9C000C53-B309-4EDC-B556-751C4DF4FAEF}" dt="2022-06-16T14:53:56.420" v="1372" actId="21"/>
        <pc:sldMkLst>
          <pc:docMk/>
          <pc:sldMk cId="99931788" sldId="263"/>
        </pc:sldMkLst>
        <pc:spChg chg="mod">
          <ac:chgData name="Martin Kavanagh" userId="3173508a-32b3-413e-9a0a-661679687202" providerId="ADAL" clId="{9C000C53-B309-4EDC-B556-751C4DF4FAEF}" dt="2022-06-13T20:00:07.763" v="746" actId="20577"/>
          <ac:spMkLst>
            <pc:docMk/>
            <pc:sldMk cId="99931788" sldId="263"/>
            <ac:spMk id="2" creationId="{AA33FF7F-0D2D-62B9-DEB4-CBB444E8F76F}"/>
          </ac:spMkLst>
        </pc:spChg>
        <pc:spChg chg="mod">
          <ac:chgData name="Martin Kavanagh" userId="3173508a-32b3-413e-9a0a-661679687202" providerId="ADAL" clId="{9C000C53-B309-4EDC-B556-751C4DF4FAEF}" dt="2022-06-16T14:53:56.420" v="1372" actId="21"/>
          <ac:spMkLst>
            <pc:docMk/>
            <pc:sldMk cId="99931788" sldId="263"/>
            <ac:spMk id="3" creationId="{DC50F469-7671-6B9F-000E-1C4713EC3D63}"/>
          </ac:spMkLst>
        </pc:spChg>
        <pc:spChg chg="mod">
          <ac:chgData name="Martin Kavanagh" userId="3173508a-32b3-413e-9a0a-661679687202" providerId="ADAL" clId="{9C000C53-B309-4EDC-B556-751C4DF4FAEF}" dt="2022-06-13T20:20:33.448" v="1257" actId="20577"/>
          <ac:spMkLst>
            <pc:docMk/>
            <pc:sldMk cId="99931788" sldId="263"/>
            <ac:spMk id="4" creationId="{2F307685-9280-CAEF-0468-4CF70338A57C}"/>
          </ac:spMkLst>
        </pc:spChg>
        <pc:spChg chg="mod">
          <ac:chgData name="Martin Kavanagh" userId="3173508a-32b3-413e-9a0a-661679687202" providerId="ADAL" clId="{9C000C53-B309-4EDC-B556-751C4DF4FAEF}" dt="2022-06-16T08:09:00.629" v="1280" actId="20577"/>
          <ac:spMkLst>
            <pc:docMk/>
            <pc:sldMk cId="99931788" sldId="263"/>
            <ac:spMk id="5" creationId="{273C8C56-9878-9E0F-DA36-96004B9EACD3}"/>
          </ac:spMkLst>
        </pc:spChg>
        <pc:spChg chg="mod">
          <ac:chgData name="Martin Kavanagh" userId="3173508a-32b3-413e-9a0a-661679687202" providerId="ADAL" clId="{9C000C53-B309-4EDC-B556-751C4DF4FAEF}" dt="2022-06-13T19:59:31.600" v="710" actId="164"/>
          <ac:spMkLst>
            <pc:docMk/>
            <pc:sldMk cId="99931788" sldId="263"/>
            <ac:spMk id="6" creationId="{25E75FD8-4C06-1905-347A-3F83520CC3D4}"/>
          </ac:spMkLst>
        </pc:spChg>
        <pc:spChg chg="add del">
          <ac:chgData name="Martin Kavanagh" userId="3173508a-32b3-413e-9a0a-661679687202" providerId="ADAL" clId="{9C000C53-B309-4EDC-B556-751C4DF4FAEF}" dt="2022-06-13T19:59:03.024" v="704" actId="21"/>
          <ac:spMkLst>
            <pc:docMk/>
            <pc:sldMk cId="99931788" sldId="263"/>
            <ac:spMk id="7" creationId="{6D8D62E4-177B-8E2E-0F78-7C5F1A09F47F}"/>
          </ac:spMkLst>
        </pc:spChg>
        <pc:spChg chg="add del">
          <ac:chgData name="Martin Kavanagh" userId="3173508a-32b3-413e-9a0a-661679687202" providerId="ADAL" clId="{9C000C53-B309-4EDC-B556-751C4DF4FAEF}" dt="2022-06-13T19:59:01.356" v="703" actId="21"/>
          <ac:spMkLst>
            <pc:docMk/>
            <pc:sldMk cId="99931788" sldId="263"/>
            <ac:spMk id="8" creationId="{EEDFB939-DCA4-5176-018B-16D2D5C9E646}"/>
          </ac:spMkLst>
        </pc:spChg>
        <pc:grpChg chg="add mod">
          <ac:chgData name="Martin Kavanagh" userId="3173508a-32b3-413e-9a0a-661679687202" providerId="ADAL" clId="{9C000C53-B309-4EDC-B556-751C4DF4FAEF}" dt="2022-06-13T19:59:36.909" v="711" actId="1076"/>
          <ac:grpSpMkLst>
            <pc:docMk/>
            <pc:sldMk cId="99931788" sldId="263"/>
            <ac:grpSpMk id="9" creationId="{CFE07D92-DA8A-FFE8-CF93-3AC611236215}"/>
          </ac:grpSpMkLst>
        </pc:grpChg>
      </pc:sldChg>
      <pc:sldChg chg="addSp delSp modSp mod">
        <pc:chgData name="Martin Kavanagh" userId="3173508a-32b3-413e-9a0a-661679687202" providerId="ADAL" clId="{9C000C53-B309-4EDC-B556-751C4DF4FAEF}" dt="2022-06-16T08:10:18.044" v="1329" actId="20577"/>
        <pc:sldMkLst>
          <pc:docMk/>
          <pc:sldMk cId="1734732368" sldId="264"/>
        </pc:sldMkLst>
        <pc:spChg chg="add del mod ord">
          <ac:chgData name="Martin Kavanagh" userId="3173508a-32b3-413e-9a0a-661679687202" providerId="ADAL" clId="{9C000C53-B309-4EDC-B556-751C4DF4FAEF}" dt="2022-06-13T20:15:24.598" v="1029" actId="20577"/>
          <ac:spMkLst>
            <pc:docMk/>
            <pc:sldMk cId="1734732368" sldId="264"/>
            <ac:spMk id="2" creationId="{C8ADBC63-6358-6F29-0144-5C478FBF7584}"/>
          </ac:spMkLst>
        </pc:spChg>
        <pc:spChg chg="mod">
          <ac:chgData name="Martin Kavanagh" userId="3173508a-32b3-413e-9a0a-661679687202" providerId="ADAL" clId="{9C000C53-B309-4EDC-B556-751C4DF4FAEF}" dt="2022-06-16T08:09:53.320" v="1299" actId="1076"/>
          <ac:spMkLst>
            <pc:docMk/>
            <pc:sldMk cId="1734732368" sldId="264"/>
            <ac:spMk id="3" creationId="{8A6D24A2-6F9A-0A9D-48B1-1F3EA9FDF0B7}"/>
          </ac:spMkLst>
        </pc:spChg>
        <pc:spChg chg="mod">
          <ac:chgData name="Martin Kavanagh" userId="3173508a-32b3-413e-9a0a-661679687202" providerId="ADAL" clId="{9C000C53-B309-4EDC-B556-751C4DF4FAEF}" dt="2022-06-16T08:10:18.044" v="1329" actId="20577"/>
          <ac:spMkLst>
            <pc:docMk/>
            <pc:sldMk cId="1734732368" sldId="264"/>
            <ac:spMk id="5" creationId="{C7D89C39-FEAD-14AF-8053-6A2331B2E404}"/>
          </ac:spMkLst>
        </pc:spChg>
        <pc:spChg chg="mod">
          <ac:chgData name="Martin Kavanagh" userId="3173508a-32b3-413e-9a0a-661679687202" providerId="ADAL" clId="{9C000C53-B309-4EDC-B556-751C4DF4FAEF}" dt="2022-06-13T20:02:46.173" v="787" actId="20577"/>
          <ac:spMkLst>
            <pc:docMk/>
            <pc:sldMk cId="1734732368" sldId="264"/>
            <ac:spMk id="6" creationId="{DD9F8A29-5D5A-AF01-5318-A5F85717FBC7}"/>
          </ac:spMkLst>
        </pc:spChg>
        <pc:spChg chg="mod">
          <ac:chgData name="Martin Kavanagh" userId="3173508a-32b3-413e-9a0a-661679687202" providerId="ADAL" clId="{9C000C53-B309-4EDC-B556-751C4DF4FAEF}" dt="2022-06-13T20:17:32.894" v="1117" actId="20577"/>
          <ac:spMkLst>
            <pc:docMk/>
            <pc:sldMk cId="1734732368" sldId="264"/>
            <ac:spMk id="7" creationId="{CDBC72B6-3066-650E-B8A7-76C0B63C12F6}"/>
          </ac:spMkLst>
        </pc:spChg>
        <pc:spChg chg="mod">
          <ac:chgData name="Martin Kavanagh" userId="3173508a-32b3-413e-9a0a-661679687202" providerId="ADAL" clId="{9C000C53-B309-4EDC-B556-751C4DF4FAEF}" dt="2022-06-13T20:20:38.398" v="1259" actId="20577"/>
          <ac:spMkLst>
            <pc:docMk/>
            <pc:sldMk cId="1734732368" sldId="264"/>
            <ac:spMk id="8" creationId="{BEB6ABD7-7BED-3924-8A73-0DD4C9F2494C}"/>
          </ac:spMkLst>
        </pc:spChg>
        <pc:spChg chg="add del mod">
          <ac:chgData name="Martin Kavanagh" userId="3173508a-32b3-413e-9a0a-661679687202" providerId="ADAL" clId="{9C000C53-B309-4EDC-B556-751C4DF4FAEF}" dt="2022-06-13T20:01:58.789" v="771" actId="21"/>
          <ac:spMkLst>
            <pc:docMk/>
            <pc:sldMk cId="1734732368" sldId="264"/>
            <ac:spMk id="12" creationId="{9D2ED754-6F1A-CBA8-F3DB-64022400ED86}"/>
          </ac:spMkLst>
        </pc:spChg>
      </pc:sldChg>
      <pc:sldChg chg="modSp mod">
        <pc:chgData name="Martin Kavanagh" userId="3173508a-32b3-413e-9a0a-661679687202" providerId="ADAL" clId="{9C000C53-B309-4EDC-B556-751C4DF4FAEF}" dt="2022-06-16T08:11:21.779" v="1370" actId="20577"/>
        <pc:sldMkLst>
          <pc:docMk/>
          <pc:sldMk cId="808478198" sldId="265"/>
        </pc:sldMkLst>
        <pc:spChg chg="mod">
          <ac:chgData name="Martin Kavanagh" userId="3173508a-32b3-413e-9a0a-661679687202" providerId="ADAL" clId="{9C000C53-B309-4EDC-B556-751C4DF4FAEF}" dt="2022-06-13T20:04:17.067" v="835" actId="20577"/>
          <ac:spMkLst>
            <pc:docMk/>
            <pc:sldMk cId="808478198" sldId="265"/>
            <ac:spMk id="2" creationId="{D7E02344-B726-C00F-EA39-E7EA74F199B7}"/>
          </ac:spMkLst>
        </pc:spChg>
        <pc:spChg chg="mod">
          <ac:chgData name="Martin Kavanagh" userId="3173508a-32b3-413e-9a0a-661679687202" providerId="ADAL" clId="{9C000C53-B309-4EDC-B556-751C4DF4FAEF}" dt="2022-06-16T08:11:21.779" v="1370" actId="20577"/>
          <ac:spMkLst>
            <pc:docMk/>
            <pc:sldMk cId="808478198" sldId="265"/>
            <ac:spMk id="3" creationId="{9879B973-11E9-60DD-4753-81D35C6F2DFA}"/>
          </ac:spMkLst>
        </pc:spChg>
        <pc:spChg chg="mod">
          <ac:chgData name="Martin Kavanagh" userId="3173508a-32b3-413e-9a0a-661679687202" providerId="ADAL" clId="{9C000C53-B309-4EDC-B556-751C4DF4FAEF}" dt="2022-06-13T20:18:52.405" v="1153" actId="20577"/>
          <ac:spMkLst>
            <pc:docMk/>
            <pc:sldMk cId="808478198" sldId="265"/>
            <ac:spMk id="6" creationId="{A735E643-A89C-1539-B89D-05D0001640FE}"/>
          </ac:spMkLst>
        </pc:spChg>
        <pc:spChg chg="mod">
          <ac:chgData name="Martin Kavanagh" userId="3173508a-32b3-413e-9a0a-661679687202" providerId="ADAL" clId="{9C000C53-B309-4EDC-B556-751C4DF4FAEF}" dt="2022-06-13T20:19:33.400" v="1250" actId="20577"/>
          <ac:spMkLst>
            <pc:docMk/>
            <pc:sldMk cId="808478198" sldId="265"/>
            <ac:spMk id="7" creationId="{30E0B464-C2E6-E211-F7FB-5D7F76343AFD}"/>
          </ac:spMkLst>
        </pc:spChg>
        <pc:spChg chg="mod">
          <ac:chgData name="Martin Kavanagh" userId="3173508a-32b3-413e-9a0a-661679687202" providerId="ADAL" clId="{9C000C53-B309-4EDC-B556-751C4DF4FAEF}" dt="2022-06-13T20:20:43.059" v="1260" actId="20577"/>
          <ac:spMkLst>
            <pc:docMk/>
            <pc:sldMk cId="808478198" sldId="265"/>
            <ac:spMk id="11" creationId="{A25AFA3E-917A-9292-F08C-967E127C1F7E}"/>
          </ac:spMkLst>
        </pc:spChg>
      </pc:sldChg>
      <pc:sldChg chg="addSp delSp modSp mod">
        <pc:chgData name="Martin Kavanagh" userId="3173508a-32b3-413e-9a0a-661679687202" providerId="ADAL" clId="{9C000C53-B309-4EDC-B556-751C4DF4FAEF}" dt="2022-06-13T20:20:45.599" v="1261" actId="20577"/>
        <pc:sldMkLst>
          <pc:docMk/>
          <pc:sldMk cId="1586288657" sldId="267"/>
        </pc:sldMkLst>
        <pc:spChg chg="mod">
          <ac:chgData name="Martin Kavanagh" userId="3173508a-32b3-413e-9a0a-661679687202" providerId="ADAL" clId="{9C000C53-B309-4EDC-B556-751C4DF4FAEF}" dt="2022-06-13T20:19:53.278" v="1252" actId="20577"/>
          <ac:spMkLst>
            <pc:docMk/>
            <pc:sldMk cId="1586288657" sldId="267"/>
            <ac:spMk id="2" creationId="{07E48E7D-3CB2-363C-7B5E-AE73090426E5}"/>
          </ac:spMkLst>
        </pc:spChg>
        <pc:spChg chg="mod">
          <ac:chgData name="Martin Kavanagh" userId="3173508a-32b3-413e-9a0a-661679687202" providerId="ADAL" clId="{9C000C53-B309-4EDC-B556-751C4DF4FAEF}" dt="2022-06-13T20:20:09.822" v="1256" actId="20577"/>
          <ac:spMkLst>
            <pc:docMk/>
            <pc:sldMk cId="1586288657" sldId="267"/>
            <ac:spMk id="3" creationId="{FF986D6C-1F31-819C-F64C-0948E438AE6F}"/>
          </ac:spMkLst>
        </pc:spChg>
        <pc:spChg chg="mod">
          <ac:chgData name="Martin Kavanagh" userId="3173508a-32b3-413e-9a0a-661679687202" providerId="ADAL" clId="{9C000C53-B309-4EDC-B556-751C4DF4FAEF}" dt="2022-06-13T20:05:56.343" v="859" actId="164"/>
          <ac:spMkLst>
            <pc:docMk/>
            <pc:sldMk cId="1586288657" sldId="267"/>
            <ac:spMk id="5" creationId="{3DCD9FF0-6500-AD80-84E5-3374EF96BA38}"/>
          </ac:spMkLst>
        </pc:spChg>
        <pc:spChg chg="mod">
          <ac:chgData name="Martin Kavanagh" userId="3173508a-32b3-413e-9a0a-661679687202" providerId="ADAL" clId="{9C000C53-B309-4EDC-B556-751C4DF4FAEF}" dt="2022-06-13T20:05:56.343" v="859" actId="164"/>
          <ac:spMkLst>
            <pc:docMk/>
            <pc:sldMk cId="1586288657" sldId="267"/>
            <ac:spMk id="6" creationId="{F086ABED-C743-79F7-1210-AFA1338C1129}"/>
          </ac:spMkLst>
        </pc:spChg>
        <pc:spChg chg="mod">
          <ac:chgData name="Martin Kavanagh" userId="3173508a-32b3-413e-9a0a-661679687202" providerId="ADAL" clId="{9C000C53-B309-4EDC-B556-751C4DF4FAEF}" dt="2022-06-13T20:05:56.343" v="859" actId="164"/>
          <ac:spMkLst>
            <pc:docMk/>
            <pc:sldMk cId="1586288657" sldId="267"/>
            <ac:spMk id="7" creationId="{82899BFB-BE4E-A490-441D-618C8D375E48}"/>
          </ac:spMkLst>
        </pc:spChg>
        <pc:spChg chg="mod">
          <ac:chgData name="Martin Kavanagh" userId="3173508a-32b3-413e-9a0a-661679687202" providerId="ADAL" clId="{9C000C53-B309-4EDC-B556-751C4DF4FAEF}" dt="2022-06-13T20:05:56.343" v="859" actId="164"/>
          <ac:spMkLst>
            <pc:docMk/>
            <pc:sldMk cId="1586288657" sldId="267"/>
            <ac:spMk id="8" creationId="{53695733-58B6-7954-A17B-0C64FE1B84FD}"/>
          </ac:spMkLst>
        </pc:spChg>
        <pc:spChg chg="del">
          <ac:chgData name="Martin Kavanagh" userId="3173508a-32b3-413e-9a0a-661679687202" providerId="ADAL" clId="{9C000C53-B309-4EDC-B556-751C4DF4FAEF}" dt="2022-06-13T20:05:48.219" v="858" actId="21"/>
          <ac:spMkLst>
            <pc:docMk/>
            <pc:sldMk cId="1586288657" sldId="267"/>
            <ac:spMk id="9" creationId="{F50CD208-B3C2-3CBF-C4B8-9926B53BEA6C}"/>
          </ac:spMkLst>
        </pc:spChg>
        <pc:spChg chg="mod">
          <ac:chgData name="Martin Kavanagh" userId="3173508a-32b3-413e-9a0a-661679687202" providerId="ADAL" clId="{9C000C53-B309-4EDC-B556-751C4DF4FAEF}" dt="2022-06-13T20:20:45.599" v="1261" actId="20577"/>
          <ac:spMkLst>
            <pc:docMk/>
            <pc:sldMk cId="1586288657" sldId="267"/>
            <ac:spMk id="10" creationId="{91591E33-A980-6615-EA65-78431F3568A2}"/>
          </ac:spMkLst>
        </pc:spChg>
        <pc:grpChg chg="add mod">
          <ac:chgData name="Martin Kavanagh" userId="3173508a-32b3-413e-9a0a-661679687202" providerId="ADAL" clId="{9C000C53-B309-4EDC-B556-751C4DF4FAEF}" dt="2022-06-13T20:06:01.694" v="860" actId="1076"/>
          <ac:grpSpMkLst>
            <pc:docMk/>
            <pc:sldMk cId="1586288657" sldId="267"/>
            <ac:grpSpMk id="4" creationId="{88652174-92D7-342E-5456-4C100DFDA725}"/>
          </ac:grpSpMkLst>
        </pc:grpChg>
      </pc:sldChg>
      <pc:sldChg chg="modSp mod">
        <pc:chgData name="Martin Kavanagh" userId="3173508a-32b3-413e-9a0a-661679687202" providerId="ADAL" clId="{9C000C53-B309-4EDC-B556-751C4DF4FAEF}" dt="2022-06-16T08:07:11.791" v="1268" actId="20577"/>
        <pc:sldMkLst>
          <pc:docMk/>
          <pc:sldMk cId="2540875040" sldId="270"/>
        </pc:sldMkLst>
        <pc:spChg chg="mod">
          <ac:chgData name="Martin Kavanagh" userId="3173508a-32b3-413e-9a0a-661679687202" providerId="ADAL" clId="{9C000C53-B309-4EDC-B556-751C4DF4FAEF}" dt="2022-06-16T08:07:04.039" v="1263" actId="20577"/>
          <ac:spMkLst>
            <pc:docMk/>
            <pc:sldMk cId="2540875040" sldId="270"/>
            <ac:spMk id="8" creationId="{AE158F5A-A674-42EF-A3FA-70FCE121AB4A}"/>
          </ac:spMkLst>
        </pc:spChg>
        <pc:spChg chg="mod">
          <ac:chgData name="Martin Kavanagh" userId="3173508a-32b3-413e-9a0a-661679687202" providerId="ADAL" clId="{9C000C53-B309-4EDC-B556-751C4DF4FAEF}" dt="2022-06-16T08:07:07.143" v="1264" actId="20577"/>
          <ac:spMkLst>
            <pc:docMk/>
            <pc:sldMk cId="2540875040" sldId="270"/>
            <ac:spMk id="30" creationId="{E9C33E68-6899-FD44-0F3E-0269BAAD2787}"/>
          </ac:spMkLst>
        </pc:spChg>
        <pc:spChg chg="mod">
          <ac:chgData name="Martin Kavanagh" userId="3173508a-32b3-413e-9a0a-661679687202" providerId="ADAL" clId="{9C000C53-B309-4EDC-B556-751C4DF4FAEF}" dt="2022-06-16T08:07:11.791" v="1268" actId="20577"/>
          <ac:spMkLst>
            <pc:docMk/>
            <pc:sldMk cId="2540875040" sldId="270"/>
            <ac:spMk id="35" creationId="{B5B1660F-A2E8-D2BD-1A54-EB97D28D18D7}"/>
          </ac:spMkLst>
        </pc:spChg>
        <pc:spChg chg="mod">
          <ac:chgData name="Martin Kavanagh" userId="3173508a-32b3-413e-9a0a-661679687202" providerId="ADAL" clId="{9C000C53-B309-4EDC-B556-751C4DF4FAEF}" dt="2022-06-13T19:53:42.891" v="425" actId="20577"/>
          <ac:spMkLst>
            <pc:docMk/>
            <pc:sldMk cId="2540875040" sldId="270"/>
            <ac:spMk id="38" creationId="{FDB5D708-D29F-94E7-14FA-453A2CD9B94E}"/>
          </ac:spMkLst>
        </pc:spChg>
        <pc:spChg chg="mod">
          <ac:chgData name="Martin Kavanagh" userId="3173508a-32b3-413e-9a0a-661679687202" providerId="ADAL" clId="{9C000C53-B309-4EDC-B556-751C4DF4FAEF}" dt="2022-06-13T20:12:04.767" v="944" actId="20577"/>
          <ac:spMkLst>
            <pc:docMk/>
            <pc:sldMk cId="2540875040" sldId="270"/>
            <ac:spMk id="106" creationId="{1AFBCB5A-598E-F0DE-2E91-1C5EC5E89FC6}"/>
          </ac:spMkLst>
        </pc:spChg>
      </pc:sldChg>
    </pc:docChg>
  </pc:docChgLst>
  <pc:docChgLst>
    <pc:chgData name="Jenny Fitzgerald" userId="S::jenny.fitzgerald@weareamberjack.com::57995b04-6523-40e5-8ef9-fcd00e725a4d" providerId="AD" clId="Web-{C30BF24D-081A-A462-0A1F-E3204AFBB871}"/>
    <pc:docChg chg="addSld delSld">
      <pc:chgData name="Jenny Fitzgerald" userId="S::jenny.fitzgerald@weareamberjack.com::57995b04-6523-40e5-8ef9-fcd00e725a4d" providerId="AD" clId="Web-{C30BF24D-081A-A462-0A1F-E3204AFBB871}" dt="2022-06-20T14:49:07.649" v="3"/>
      <pc:docMkLst>
        <pc:docMk/>
      </pc:docMkLst>
      <pc:sldChg chg="add del">
        <pc:chgData name="Jenny Fitzgerald" userId="S::jenny.fitzgerald@weareamberjack.com::57995b04-6523-40e5-8ef9-fcd00e725a4d" providerId="AD" clId="Web-{C30BF24D-081A-A462-0A1F-E3204AFBB871}" dt="2022-06-20T14:49:01.555" v="2"/>
        <pc:sldMkLst>
          <pc:docMk/>
          <pc:sldMk cId="3602987961" sldId="261"/>
        </pc:sldMkLst>
      </pc:sldChg>
      <pc:sldChg chg="add del">
        <pc:chgData name="Jenny Fitzgerald" userId="S::jenny.fitzgerald@weareamberjack.com::57995b04-6523-40e5-8ef9-fcd00e725a4d" providerId="AD" clId="Web-{C30BF24D-081A-A462-0A1F-E3204AFBB871}" dt="2022-06-20T14:49:07.649" v="3"/>
        <pc:sldMkLst>
          <pc:docMk/>
          <pc:sldMk cId="2540875040"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1C7BC-C540-AE4A-B6EB-9FD784774D70}" type="datetimeFigureOut">
              <a:rPr lang="en-GB" smtClean="0"/>
              <a:t>20/07/2022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D88EC-4B5D-914B-8112-BFEAAB5AB23B}" type="slidenum">
              <a:rPr lang="en-GB" smtClean="0"/>
              <a:t>‹#›</a:t>
            </a:fld>
            <a:endParaRPr lang="en-GB"/>
          </a:p>
        </p:txBody>
      </p:sp>
    </p:spTree>
    <p:extLst>
      <p:ext uri="{BB962C8B-B14F-4D97-AF65-F5344CB8AC3E}">
        <p14:creationId xmlns:p14="http://schemas.microsoft.com/office/powerpoint/2010/main" val="809950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B455C6-99C6-2845-9E51-F0ACC534BC86}" type="slidenum">
              <a:rPr lang="en-GB" smtClean="0"/>
              <a:t>1</a:t>
            </a:fld>
            <a:endParaRPr lang="en-GB"/>
          </a:p>
        </p:txBody>
      </p:sp>
    </p:spTree>
    <p:extLst>
      <p:ext uri="{BB962C8B-B14F-4D97-AF65-F5344CB8AC3E}">
        <p14:creationId xmlns:p14="http://schemas.microsoft.com/office/powerpoint/2010/main" val="272351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Our mission is to </a:t>
            </a:r>
            <a:r>
              <a:rPr lang="en-GB" sz="1200" b="0">
                <a:solidFill>
                  <a:schemeClr val="bg1"/>
                </a:solidFill>
                <a:latin typeface="Panton Bold"/>
              </a:rPr>
              <a:t>Enable a world in which individuals are hired and progressed solely based on their future potential, rather than past experience or privilege</a:t>
            </a:r>
            <a:r>
              <a:rPr lang="en-US" sz="1200" b="0">
                <a:solidFill>
                  <a:schemeClr val="bg1"/>
                </a:solidFill>
                <a:latin typeface="Panton Bold"/>
              </a:rPr>
              <a:t> and </a:t>
            </a:r>
            <a:r>
              <a:rPr lang="en-GB" b="0"/>
              <a:t>to support this everything we do is anchored in potential </a:t>
            </a:r>
          </a:p>
        </p:txBody>
      </p:sp>
      <p:sp>
        <p:nvSpPr>
          <p:cNvPr id="4" name="Slide Number Placeholder 3"/>
          <p:cNvSpPr>
            <a:spLocks noGrp="1"/>
          </p:cNvSpPr>
          <p:nvPr>
            <p:ph type="sldNum" sz="quarter" idx="5"/>
          </p:nvPr>
        </p:nvSpPr>
        <p:spPr/>
        <p:txBody>
          <a:bodyPr/>
          <a:lstStyle/>
          <a:p>
            <a:fld id="{20B455C6-99C6-2845-9E51-F0ACC534BC86}" type="slidenum">
              <a:rPr lang="en-GB" smtClean="0"/>
              <a:t>2</a:t>
            </a:fld>
            <a:endParaRPr lang="en-GB"/>
          </a:p>
        </p:txBody>
      </p:sp>
    </p:spTree>
    <p:extLst>
      <p:ext uri="{BB962C8B-B14F-4D97-AF65-F5344CB8AC3E}">
        <p14:creationId xmlns:p14="http://schemas.microsoft.com/office/powerpoint/2010/main" val="1376662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Panton" pitchFamily="2" charset="77"/>
              </a:rPr>
              <a:t>Assessment scores from over half a million applications are looked at to establish statistical correlations</a:t>
            </a:r>
          </a:p>
          <a:p>
            <a:endParaRPr lang="en-US" sz="1200">
              <a:latin typeface="Panton" pitchFamily="2" charset="77"/>
            </a:endParaRPr>
          </a:p>
          <a:p>
            <a:r>
              <a:rPr lang="en-US" sz="1200">
                <a:latin typeface="Panton" pitchFamily="2" charset="77"/>
              </a:rPr>
              <a:t>Over 5 years of data from this research combined with insights from visionaries and futurologists</a:t>
            </a:r>
          </a:p>
          <a:p>
            <a:endParaRPr lang="en-US" sz="1200">
              <a:latin typeface="Panton" pitchFamily="2" charset="77"/>
            </a:endParaRPr>
          </a:p>
          <a:p>
            <a:r>
              <a:rPr lang="en-US" sz="1200">
                <a:latin typeface="Panton" pitchFamily="2" charset="77"/>
              </a:rPr>
              <a:t>Expertise in Diversity, Neurodiversity and Inclusivity </a:t>
            </a:r>
          </a:p>
          <a:p>
            <a:endParaRPr lang="en-US" sz="1200">
              <a:latin typeface="Panton" pitchFamily="2" charset="77"/>
            </a:endParaRPr>
          </a:p>
          <a:p>
            <a:r>
              <a:rPr lang="en-US" sz="1200">
                <a:latin typeface="Panton" pitchFamily="2" charset="77"/>
              </a:rPr>
              <a:t>Laid</a:t>
            </a:r>
          </a:p>
          <a:p>
            <a:r>
              <a:rPr lang="en-US" sz="1200">
                <a:latin typeface="Panton" pitchFamily="2" charset="77"/>
              </a:rPr>
              <a:t>This fundamental framework is the starting point of all our assessments</a:t>
            </a:r>
          </a:p>
          <a:p>
            <a:endParaRPr lang="en-GB"/>
          </a:p>
        </p:txBody>
      </p:sp>
      <p:sp>
        <p:nvSpPr>
          <p:cNvPr id="4" name="Slide Number Placeholder 3"/>
          <p:cNvSpPr>
            <a:spLocks noGrp="1"/>
          </p:cNvSpPr>
          <p:nvPr>
            <p:ph type="sldNum" sz="quarter" idx="5"/>
          </p:nvPr>
        </p:nvSpPr>
        <p:spPr/>
        <p:txBody>
          <a:bodyPr/>
          <a:lstStyle/>
          <a:p>
            <a:fld id="{20B455C6-99C6-2845-9E51-F0ACC534BC86}" type="slidenum">
              <a:rPr lang="en-GB" smtClean="0"/>
              <a:t>3</a:t>
            </a:fld>
            <a:endParaRPr lang="en-GB"/>
          </a:p>
        </p:txBody>
      </p:sp>
    </p:spTree>
    <p:extLst>
      <p:ext uri="{BB962C8B-B14F-4D97-AF65-F5344CB8AC3E}">
        <p14:creationId xmlns:p14="http://schemas.microsoft.com/office/powerpoint/2010/main" val="656111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bg>
      <p:bgPr>
        <a:solidFill>
          <a:schemeClr val="bg1">
            <a:lumMod val="95000"/>
          </a:schemeClr>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7C1013B-BBB2-CB4C-BF24-D663430C09A1}"/>
              </a:ext>
            </a:extLst>
          </p:cNvPr>
          <p:cNvSpPr>
            <a:spLocks noGrp="1"/>
          </p:cNvSpPr>
          <p:nvPr>
            <p:ph type="sldNum" sz="quarter" idx="10"/>
          </p:nvPr>
        </p:nvSpPr>
        <p:spPr>
          <a:xfrm>
            <a:off x="9202506" y="6458182"/>
            <a:ext cx="2797407" cy="331932"/>
          </a:xfrm>
        </p:spPr>
        <p:txBody>
          <a:bodyPr/>
          <a:lstStyle>
            <a:lvl1pPr>
              <a:defRPr>
                <a:solidFill>
                  <a:schemeClr val="tx1"/>
                </a:solidFill>
              </a:defRPr>
            </a:lvl1pPr>
          </a:lstStyle>
          <a:p>
            <a:fld id="{816B81CC-73F2-46D7-A94D-D331618B5E12}" type="slidenum">
              <a:rPr lang="en-GB" smtClean="0"/>
              <a:t>‹#›</a:t>
            </a:fld>
            <a:endParaRPr lang="en-GB"/>
          </a:p>
        </p:txBody>
      </p:sp>
    </p:spTree>
    <p:extLst>
      <p:ext uri="{BB962C8B-B14F-4D97-AF65-F5344CB8AC3E}">
        <p14:creationId xmlns:p14="http://schemas.microsoft.com/office/powerpoint/2010/main" val="65486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2C56-2D12-2C46-A5EF-28BAD5A700C3}"/>
              </a:ext>
            </a:extLst>
          </p:cNvPr>
          <p:cNvSpPr>
            <a:spLocks noGrp="1"/>
          </p:cNvSpPr>
          <p:nvPr>
            <p:ph type="title"/>
          </p:nvPr>
        </p:nvSpPr>
        <p:spPr/>
        <p:txBody>
          <a:bodyPr/>
          <a:lstStyle/>
          <a:p>
            <a:r>
              <a:rPr lang="en-GB"/>
              <a:t>Click to edit Master title style</a:t>
            </a:r>
            <a:endParaRPr lang="en-US"/>
          </a:p>
        </p:txBody>
      </p:sp>
      <p:sp>
        <p:nvSpPr>
          <p:cNvPr id="6" name="Slide Number Placeholder 7">
            <a:extLst>
              <a:ext uri="{FF2B5EF4-FFF2-40B4-BE49-F238E27FC236}">
                <a16:creationId xmlns:a16="http://schemas.microsoft.com/office/drawing/2014/main" id="{F43304E7-CE1F-4641-8A46-D25153544C8A}"/>
              </a:ext>
            </a:extLst>
          </p:cNvPr>
          <p:cNvSpPr>
            <a:spLocks noGrp="1"/>
          </p:cNvSpPr>
          <p:nvPr>
            <p:ph type="sldNum" sz="quarter" idx="10"/>
          </p:nvPr>
        </p:nvSpPr>
        <p:spPr>
          <a:xfrm>
            <a:off x="9202506" y="6458182"/>
            <a:ext cx="2797407" cy="331932"/>
          </a:xfrm>
        </p:spPr>
        <p:txBody>
          <a:bodyPr/>
          <a:lstStyle>
            <a:lvl1pPr>
              <a:defRPr>
                <a:solidFill>
                  <a:schemeClr val="tx1"/>
                </a:solidFill>
              </a:defRPr>
            </a:lvl1pPr>
          </a:lstStyle>
          <a:p>
            <a:fld id="{816B81CC-73F2-46D7-A94D-D331618B5E12}" type="slidenum">
              <a:rPr lang="en-GB" smtClean="0"/>
              <a:t>‹#›</a:t>
            </a:fld>
            <a:endParaRPr lang="en-GB"/>
          </a:p>
        </p:txBody>
      </p:sp>
    </p:spTree>
    <p:extLst>
      <p:ext uri="{BB962C8B-B14F-4D97-AF65-F5344CB8AC3E}">
        <p14:creationId xmlns:p14="http://schemas.microsoft.com/office/powerpoint/2010/main" val="3174556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mberjack |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6">
            <a:extLst>
              <a:ext uri="{FF2B5EF4-FFF2-40B4-BE49-F238E27FC236}">
                <a16:creationId xmlns:a16="http://schemas.microsoft.com/office/drawing/2014/main" id="{958B1ECF-1318-844C-A7D5-9BCF94A6A97B}"/>
              </a:ext>
            </a:extLst>
          </p:cNvPr>
          <p:cNvSpPr>
            <a:spLocks noGrp="1"/>
          </p:cNvSpPr>
          <p:nvPr>
            <p:ph type="title"/>
          </p:nvPr>
        </p:nvSpPr>
        <p:spPr>
          <a:xfrm>
            <a:off x="186185" y="145699"/>
            <a:ext cx="11819630" cy="654401"/>
          </a:xfrm>
          <a:prstGeom prst="rect">
            <a:avLst/>
          </a:prstGeom>
        </p:spPr>
        <p:txBody>
          <a:bodyPr>
            <a:normAutofit/>
          </a:bodyPr>
          <a:lstStyle>
            <a:lvl1pPr>
              <a:defRPr sz="4000"/>
            </a:lvl1pPr>
          </a:lstStyle>
          <a:p>
            <a:r>
              <a:rPr lang="en-GB"/>
              <a:t>Click to edit Master title style</a:t>
            </a:r>
          </a:p>
        </p:txBody>
      </p:sp>
      <p:pic>
        <p:nvPicPr>
          <p:cNvPr id="5" name="Picture 4">
            <a:extLst>
              <a:ext uri="{FF2B5EF4-FFF2-40B4-BE49-F238E27FC236}">
                <a16:creationId xmlns:a16="http://schemas.microsoft.com/office/drawing/2014/main" id="{BFE816A9-49BA-904D-945F-8CD27CAFF2DA}"/>
              </a:ext>
            </a:extLst>
          </p:cNvPr>
          <p:cNvPicPr>
            <a:picLocks noChangeAspect="1"/>
          </p:cNvPicPr>
          <p:nvPr/>
        </p:nvPicPr>
        <p:blipFill>
          <a:blip r:embed="rId2"/>
          <a:stretch>
            <a:fillRect/>
          </a:stretch>
        </p:blipFill>
        <p:spPr>
          <a:xfrm>
            <a:off x="10658080" y="133350"/>
            <a:ext cx="1341833" cy="365124"/>
          </a:xfrm>
          <a:prstGeom prst="rect">
            <a:avLst/>
          </a:prstGeom>
        </p:spPr>
      </p:pic>
      <p:pic>
        <p:nvPicPr>
          <p:cNvPr id="6" name="Picture 5">
            <a:extLst>
              <a:ext uri="{FF2B5EF4-FFF2-40B4-BE49-F238E27FC236}">
                <a16:creationId xmlns:a16="http://schemas.microsoft.com/office/drawing/2014/main" id="{11DF18C8-4A71-6A4D-8E05-6D273BAAE1A3}"/>
              </a:ext>
            </a:extLst>
          </p:cNvPr>
          <p:cNvPicPr>
            <a:picLocks noChangeAspect="1"/>
          </p:cNvPicPr>
          <p:nvPr/>
        </p:nvPicPr>
        <p:blipFill rotWithShape="1">
          <a:blip r:embed="rId3">
            <a:alphaModFix/>
          </a:blip>
          <a:srcRect b="50000"/>
          <a:stretch/>
        </p:blipFill>
        <p:spPr>
          <a:xfrm>
            <a:off x="-22302" y="6643649"/>
            <a:ext cx="12192000" cy="228600"/>
          </a:xfrm>
          <a:prstGeom prst="rect">
            <a:avLst/>
          </a:prstGeom>
        </p:spPr>
      </p:pic>
      <p:sp>
        <p:nvSpPr>
          <p:cNvPr id="9" name="Slide Number Placeholder 7">
            <a:extLst>
              <a:ext uri="{FF2B5EF4-FFF2-40B4-BE49-F238E27FC236}">
                <a16:creationId xmlns:a16="http://schemas.microsoft.com/office/drawing/2014/main" id="{66AB8E98-DBD3-0749-9C4D-5FCB5DB237EA}"/>
              </a:ext>
            </a:extLst>
          </p:cNvPr>
          <p:cNvSpPr>
            <a:spLocks noGrp="1"/>
          </p:cNvSpPr>
          <p:nvPr>
            <p:ph type="sldNum" sz="quarter" idx="10"/>
          </p:nvPr>
        </p:nvSpPr>
        <p:spPr>
          <a:xfrm>
            <a:off x="9202506" y="6458182"/>
            <a:ext cx="2797407" cy="331932"/>
          </a:xfrm>
        </p:spPr>
        <p:txBody>
          <a:bodyPr/>
          <a:lstStyle>
            <a:lvl1pPr>
              <a:defRPr>
                <a:solidFill>
                  <a:schemeClr val="tx1"/>
                </a:solidFill>
              </a:defRPr>
            </a:lvl1pPr>
          </a:lstStyle>
          <a:p>
            <a:fld id="{816B81CC-73F2-46D7-A94D-D331618B5E12}" type="slidenum">
              <a:rPr lang="en-GB" smtClean="0"/>
              <a:t>‹#›</a:t>
            </a:fld>
            <a:endParaRPr lang="en-GB"/>
          </a:p>
        </p:txBody>
      </p:sp>
      <p:pic>
        <p:nvPicPr>
          <p:cNvPr id="8" name="Picture 7">
            <a:extLst>
              <a:ext uri="{FF2B5EF4-FFF2-40B4-BE49-F238E27FC236}">
                <a16:creationId xmlns:a16="http://schemas.microsoft.com/office/drawing/2014/main" id="{2FA05A63-DB25-1B4B-90D4-0B118A43C515}"/>
              </a:ext>
            </a:extLst>
          </p:cNvPr>
          <p:cNvPicPr>
            <a:picLocks noChangeAspect="1"/>
          </p:cNvPicPr>
          <p:nvPr/>
        </p:nvPicPr>
        <p:blipFill>
          <a:blip r:embed="rId2"/>
          <a:stretch>
            <a:fillRect/>
          </a:stretch>
        </p:blipFill>
        <p:spPr>
          <a:xfrm>
            <a:off x="10658080" y="133350"/>
            <a:ext cx="1341833" cy="365124"/>
          </a:xfrm>
          <a:prstGeom prst="rect">
            <a:avLst/>
          </a:prstGeom>
        </p:spPr>
      </p:pic>
      <p:pic>
        <p:nvPicPr>
          <p:cNvPr id="10" name="Picture 9">
            <a:extLst>
              <a:ext uri="{FF2B5EF4-FFF2-40B4-BE49-F238E27FC236}">
                <a16:creationId xmlns:a16="http://schemas.microsoft.com/office/drawing/2014/main" id="{9B64D2CD-77A5-D24E-8BFD-BAFF38C1DD92}"/>
              </a:ext>
            </a:extLst>
          </p:cNvPr>
          <p:cNvPicPr>
            <a:picLocks noChangeAspect="1"/>
          </p:cNvPicPr>
          <p:nvPr/>
        </p:nvPicPr>
        <p:blipFill rotWithShape="1">
          <a:blip r:embed="rId3">
            <a:alphaModFix/>
          </a:blip>
          <a:srcRect b="50000"/>
          <a:stretch/>
        </p:blipFill>
        <p:spPr>
          <a:xfrm>
            <a:off x="-24276" y="6550429"/>
            <a:ext cx="11944727" cy="316787"/>
          </a:xfrm>
          <a:prstGeom prst="rect">
            <a:avLst/>
          </a:prstGeom>
        </p:spPr>
      </p:pic>
    </p:spTree>
    <p:extLst>
      <p:ext uri="{BB962C8B-B14F-4D97-AF65-F5344CB8AC3E}">
        <p14:creationId xmlns:p14="http://schemas.microsoft.com/office/powerpoint/2010/main" val="1152002613"/>
      </p:ext>
    </p:extLst>
  </p:cSld>
  <p:clrMapOvr>
    <a:masterClrMapping/>
  </p:clrMapOvr>
  <p:extLst>
    <p:ext uri="{DCECCB84-F9BA-43D5-87BE-67443E8EF086}">
      <p15:sldGuideLst xmlns:p15="http://schemas.microsoft.com/office/powerpoint/2012/main">
        <p15:guide id="3" orient="horz">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4E22-0B4A-6241-9F85-F7D626A04D55}"/>
              </a:ext>
            </a:extLst>
          </p:cNvPr>
          <p:cNvSpPr>
            <a:spLocks noGrp="1"/>
          </p:cNvSpPr>
          <p:nvPr>
            <p:ph type="title"/>
          </p:nvPr>
        </p:nvSpPr>
        <p:spPr/>
        <p:txBody>
          <a:bodyPr/>
          <a:lstStyle/>
          <a:p>
            <a:r>
              <a:rPr lang="en-GB"/>
              <a:t>Click to edit Master title style</a:t>
            </a:r>
            <a:endParaRPr lang="en-US"/>
          </a:p>
        </p:txBody>
      </p:sp>
      <p:pic>
        <p:nvPicPr>
          <p:cNvPr id="4" name="Picture 3">
            <a:extLst>
              <a:ext uri="{FF2B5EF4-FFF2-40B4-BE49-F238E27FC236}">
                <a16:creationId xmlns:a16="http://schemas.microsoft.com/office/drawing/2014/main" id="{257EEBAB-61AB-1B45-AEC6-8B4083331993}"/>
              </a:ext>
            </a:extLst>
          </p:cNvPr>
          <p:cNvPicPr>
            <a:picLocks noChangeAspect="1"/>
          </p:cNvPicPr>
          <p:nvPr/>
        </p:nvPicPr>
        <p:blipFill>
          <a:blip r:embed="rId2"/>
          <a:stretch>
            <a:fillRect/>
          </a:stretch>
        </p:blipFill>
        <p:spPr>
          <a:xfrm>
            <a:off x="10658080" y="133350"/>
            <a:ext cx="1341833" cy="365124"/>
          </a:xfrm>
          <a:prstGeom prst="rect">
            <a:avLst/>
          </a:prstGeom>
        </p:spPr>
      </p:pic>
      <p:sp>
        <p:nvSpPr>
          <p:cNvPr id="5" name="Content Placeholder 2">
            <a:extLst>
              <a:ext uri="{FF2B5EF4-FFF2-40B4-BE49-F238E27FC236}">
                <a16:creationId xmlns:a16="http://schemas.microsoft.com/office/drawing/2014/main" id="{EA168A82-A36D-994E-9626-9B4D7AB1C853}"/>
              </a:ext>
            </a:extLst>
          </p:cNvPr>
          <p:cNvSpPr>
            <a:spLocks noGrp="1"/>
          </p:cNvSpPr>
          <p:nvPr>
            <p:ph idx="1"/>
          </p:nvPr>
        </p:nvSpPr>
        <p:spPr>
          <a:xfrm>
            <a:off x="192088" y="1061357"/>
            <a:ext cx="11807825" cy="51394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7">
            <a:extLst>
              <a:ext uri="{FF2B5EF4-FFF2-40B4-BE49-F238E27FC236}">
                <a16:creationId xmlns:a16="http://schemas.microsoft.com/office/drawing/2014/main" id="{A629CD93-566E-B54F-A618-87F191D7049E}"/>
              </a:ext>
            </a:extLst>
          </p:cNvPr>
          <p:cNvSpPr>
            <a:spLocks noGrp="1"/>
          </p:cNvSpPr>
          <p:nvPr>
            <p:ph type="sldNum" sz="quarter" idx="10"/>
          </p:nvPr>
        </p:nvSpPr>
        <p:spPr>
          <a:xfrm>
            <a:off x="9202506" y="6458182"/>
            <a:ext cx="2797407" cy="331932"/>
          </a:xfrm>
        </p:spPr>
        <p:txBody>
          <a:bodyPr/>
          <a:lstStyle>
            <a:lvl1pPr>
              <a:defRPr>
                <a:solidFill>
                  <a:schemeClr val="tx1"/>
                </a:solidFill>
              </a:defRPr>
            </a:lvl1pPr>
          </a:lstStyle>
          <a:p>
            <a:fld id="{816B81CC-73F2-46D7-A94D-D331618B5E12}" type="slidenum">
              <a:rPr lang="en-GB" smtClean="0"/>
              <a:t>‹#›</a:t>
            </a:fld>
            <a:endParaRPr lang="en-GB"/>
          </a:p>
        </p:txBody>
      </p:sp>
    </p:spTree>
    <p:extLst>
      <p:ext uri="{BB962C8B-B14F-4D97-AF65-F5344CB8AC3E}">
        <p14:creationId xmlns:p14="http://schemas.microsoft.com/office/powerpoint/2010/main" val="323867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Amberjack |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6">
            <a:extLst>
              <a:ext uri="{FF2B5EF4-FFF2-40B4-BE49-F238E27FC236}">
                <a16:creationId xmlns:a16="http://schemas.microsoft.com/office/drawing/2014/main" id="{958B1ECF-1318-844C-A7D5-9BCF94A6A97B}"/>
              </a:ext>
            </a:extLst>
          </p:cNvPr>
          <p:cNvSpPr>
            <a:spLocks noGrp="1"/>
          </p:cNvSpPr>
          <p:nvPr>
            <p:ph type="title"/>
          </p:nvPr>
        </p:nvSpPr>
        <p:spPr>
          <a:xfrm>
            <a:off x="186185" y="145699"/>
            <a:ext cx="11819630" cy="654401"/>
          </a:xfrm>
          <a:prstGeom prst="rect">
            <a:avLst/>
          </a:prstGeom>
        </p:spPr>
        <p:txBody>
          <a:bodyPr>
            <a:normAutofit/>
          </a:bodyPr>
          <a:lstStyle>
            <a:lvl1pPr>
              <a:defRPr sz="4000"/>
            </a:lvl1pPr>
          </a:lstStyle>
          <a:p>
            <a:r>
              <a:rPr lang="en-GB"/>
              <a:t>Click to edit Master title style</a:t>
            </a:r>
          </a:p>
        </p:txBody>
      </p:sp>
      <p:pic>
        <p:nvPicPr>
          <p:cNvPr id="5" name="Picture 4">
            <a:extLst>
              <a:ext uri="{FF2B5EF4-FFF2-40B4-BE49-F238E27FC236}">
                <a16:creationId xmlns:a16="http://schemas.microsoft.com/office/drawing/2014/main" id="{BFE816A9-49BA-904D-945F-8CD27CAFF2DA}"/>
              </a:ext>
            </a:extLst>
          </p:cNvPr>
          <p:cNvPicPr>
            <a:picLocks noChangeAspect="1"/>
          </p:cNvPicPr>
          <p:nvPr/>
        </p:nvPicPr>
        <p:blipFill>
          <a:blip r:embed="rId2"/>
          <a:stretch>
            <a:fillRect/>
          </a:stretch>
        </p:blipFill>
        <p:spPr>
          <a:xfrm>
            <a:off x="10658080" y="133350"/>
            <a:ext cx="1341833" cy="365124"/>
          </a:xfrm>
          <a:prstGeom prst="rect">
            <a:avLst/>
          </a:prstGeom>
        </p:spPr>
      </p:pic>
      <p:pic>
        <p:nvPicPr>
          <p:cNvPr id="6" name="Picture 5">
            <a:extLst>
              <a:ext uri="{FF2B5EF4-FFF2-40B4-BE49-F238E27FC236}">
                <a16:creationId xmlns:a16="http://schemas.microsoft.com/office/drawing/2014/main" id="{11DF18C8-4A71-6A4D-8E05-6D273BAAE1A3}"/>
              </a:ext>
            </a:extLst>
          </p:cNvPr>
          <p:cNvPicPr>
            <a:picLocks noChangeAspect="1"/>
          </p:cNvPicPr>
          <p:nvPr/>
        </p:nvPicPr>
        <p:blipFill rotWithShape="1">
          <a:blip r:embed="rId3">
            <a:alphaModFix/>
          </a:blip>
          <a:srcRect b="50000"/>
          <a:stretch/>
        </p:blipFill>
        <p:spPr>
          <a:xfrm>
            <a:off x="-24276" y="6550429"/>
            <a:ext cx="11944727" cy="316787"/>
          </a:xfrm>
          <a:prstGeom prst="rect">
            <a:avLst/>
          </a:prstGeom>
        </p:spPr>
      </p:pic>
      <p:sp>
        <p:nvSpPr>
          <p:cNvPr id="9" name="Slide Number Placeholder 7">
            <a:extLst>
              <a:ext uri="{FF2B5EF4-FFF2-40B4-BE49-F238E27FC236}">
                <a16:creationId xmlns:a16="http://schemas.microsoft.com/office/drawing/2014/main" id="{66AB8E98-DBD3-0749-9C4D-5FCB5DB237EA}"/>
              </a:ext>
            </a:extLst>
          </p:cNvPr>
          <p:cNvSpPr>
            <a:spLocks noGrp="1"/>
          </p:cNvSpPr>
          <p:nvPr>
            <p:ph type="sldNum" sz="quarter" idx="10"/>
          </p:nvPr>
        </p:nvSpPr>
        <p:spPr>
          <a:xfrm>
            <a:off x="9202506" y="6458182"/>
            <a:ext cx="2797407" cy="331932"/>
          </a:xfrm>
        </p:spPr>
        <p:txBody>
          <a:bodyPr/>
          <a:lstStyle>
            <a:lvl1pPr>
              <a:defRPr>
                <a:solidFill>
                  <a:schemeClr val="tx1"/>
                </a:solidFill>
              </a:defRPr>
            </a:lvl1pPr>
          </a:lstStyle>
          <a:p>
            <a:fld id="{816B81CC-73F2-46D7-A94D-D331618B5E12}" type="slidenum">
              <a:rPr lang="en-GB" smtClean="0"/>
              <a:t>‹#›</a:t>
            </a:fld>
            <a:endParaRPr lang="en-GB"/>
          </a:p>
        </p:txBody>
      </p:sp>
    </p:spTree>
    <p:extLst>
      <p:ext uri="{BB962C8B-B14F-4D97-AF65-F5344CB8AC3E}">
        <p14:creationId xmlns:p14="http://schemas.microsoft.com/office/powerpoint/2010/main" val="518166520"/>
      </p:ext>
    </p:extLst>
  </p:cSld>
  <p:clrMapOvr>
    <a:masterClrMapping/>
  </p:clrMapOvr>
  <p:extLst>
    <p:ext uri="{DCECCB84-F9BA-43D5-87BE-67443E8EF086}">
      <p15:sldGuideLst xmlns:p15="http://schemas.microsoft.com/office/powerpoint/2012/main">
        <p15:guide id="3"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CF70-925E-3B14-8BFA-7E15AC402D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0E0BF8-0809-9EA2-97FC-99395C00BF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714D62-B5E2-1888-894B-0E543C84D7E4}"/>
              </a:ext>
            </a:extLst>
          </p:cNvPr>
          <p:cNvSpPr>
            <a:spLocks noGrp="1"/>
          </p:cNvSpPr>
          <p:nvPr>
            <p:ph type="dt" sz="half" idx="10"/>
          </p:nvPr>
        </p:nvSpPr>
        <p:spPr/>
        <p:txBody>
          <a:bodyPr/>
          <a:lstStyle/>
          <a:p>
            <a:fld id="{07D33601-1FE3-45EF-8426-0389F96493F9}" type="datetimeFigureOut">
              <a:rPr lang="en-GB" smtClean="0"/>
              <a:t>20/07/2022</a:t>
            </a:fld>
            <a:endParaRPr lang="en-GB"/>
          </a:p>
        </p:txBody>
      </p:sp>
      <p:sp>
        <p:nvSpPr>
          <p:cNvPr id="5" name="Footer Placeholder 4">
            <a:extLst>
              <a:ext uri="{FF2B5EF4-FFF2-40B4-BE49-F238E27FC236}">
                <a16:creationId xmlns:a16="http://schemas.microsoft.com/office/drawing/2014/main" id="{6EE7AD27-5F76-88FA-A38B-71C69C1B45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DF478C-5C4A-C1BA-4102-440C6DCC66C2}"/>
              </a:ext>
            </a:extLst>
          </p:cNvPr>
          <p:cNvSpPr>
            <a:spLocks noGrp="1"/>
          </p:cNvSpPr>
          <p:nvPr>
            <p:ph type="sldNum" sz="quarter" idx="12"/>
          </p:nvPr>
        </p:nvSpPr>
        <p:spPr/>
        <p:txBody>
          <a:bodyPr/>
          <a:lstStyle/>
          <a:p>
            <a:fld id="{816B81CC-73F2-46D7-A94D-D331618B5E12}" type="slidenum">
              <a:rPr lang="en-GB" smtClean="0"/>
              <a:t>‹#›</a:t>
            </a:fld>
            <a:endParaRPr lang="en-GB"/>
          </a:p>
        </p:txBody>
      </p:sp>
    </p:spTree>
    <p:extLst>
      <p:ext uri="{BB962C8B-B14F-4D97-AF65-F5344CB8AC3E}">
        <p14:creationId xmlns:p14="http://schemas.microsoft.com/office/powerpoint/2010/main" val="14035350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88" y="1061357"/>
            <a:ext cx="11807825" cy="513941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9202506" y="6359525"/>
            <a:ext cx="2797407" cy="365125"/>
          </a:xfrm>
          <a:prstGeom prst="rect">
            <a:avLst/>
          </a:prstGeom>
        </p:spPr>
        <p:txBody>
          <a:bodyPr vert="horz" lIns="91440" tIns="45720" rIns="91440" bIns="45720" rtlCol="0" anchor="ctr"/>
          <a:lstStyle>
            <a:lvl1pPr algn="r">
              <a:defRPr sz="1200" b="0" i="0">
                <a:solidFill>
                  <a:schemeClr val="tx1">
                    <a:tint val="75000"/>
                  </a:schemeClr>
                </a:solidFill>
                <a:latin typeface="Panton" pitchFamily="2" charset="77"/>
              </a:defRPr>
            </a:lvl1pPr>
          </a:lstStyle>
          <a:p>
            <a:fld id="{816B81CC-73F2-46D7-A94D-D331618B5E12}" type="slidenum">
              <a:rPr lang="en-GB" smtClean="0"/>
              <a:t>‹#›</a:t>
            </a:fld>
            <a:endParaRPr lang="en-GB"/>
          </a:p>
        </p:txBody>
      </p:sp>
      <p:sp>
        <p:nvSpPr>
          <p:cNvPr id="4" name="Title Placeholder 3">
            <a:extLst>
              <a:ext uri="{FF2B5EF4-FFF2-40B4-BE49-F238E27FC236}">
                <a16:creationId xmlns:a16="http://schemas.microsoft.com/office/drawing/2014/main" id="{B77C94E4-090F-F949-BD35-9EB8F0BF176F}"/>
              </a:ext>
            </a:extLst>
          </p:cNvPr>
          <p:cNvSpPr>
            <a:spLocks noGrp="1"/>
          </p:cNvSpPr>
          <p:nvPr>
            <p:ph type="title"/>
          </p:nvPr>
        </p:nvSpPr>
        <p:spPr>
          <a:xfrm>
            <a:off x="192088" y="239350"/>
            <a:ext cx="11811010" cy="633775"/>
          </a:xfrm>
          <a:prstGeom prst="rect">
            <a:avLst/>
          </a:prstGeom>
        </p:spPr>
        <p:txBody>
          <a:bodyPr vert="horz" lIns="91440" tIns="45720" rIns="91440" bIns="45720" rtlCol="0" anchor="ctr">
            <a:noAutofit/>
          </a:bodyPr>
          <a:lstStyle/>
          <a:p>
            <a:r>
              <a:rPr lang="en-GB"/>
              <a:t>Click to edit Master title style</a:t>
            </a:r>
          </a:p>
        </p:txBody>
      </p:sp>
    </p:spTree>
    <p:extLst>
      <p:ext uri="{BB962C8B-B14F-4D97-AF65-F5344CB8AC3E}">
        <p14:creationId xmlns:p14="http://schemas.microsoft.com/office/powerpoint/2010/main" val="3288484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Lst>
  <p:txStyles>
    <p:titleStyle>
      <a:lvl1pPr algn="l" defTabSz="914400" rtl="0" eaLnBrk="1" latinLnBrk="0" hangingPunct="1">
        <a:lnSpc>
          <a:spcPct val="90000"/>
        </a:lnSpc>
        <a:spcBef>
          <a:spcPct val="0"/>
        </a:spcBef>
        <a:buNone/>
        <a:defRPr sz="4800" b="1" i="0" kern="1200">
          <a:solidFill>
            <a:schemeClr val="tx1"/>
          </a:solidFill>
          <a:latin typeface="Panton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anto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anto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anto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anto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anto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pos="121">
          <p15:clr>
            <a:srgbClr val="F26B43"/>
          </p15:clr>
        </p15:guide>
        <p15:guide id="3" pos="7559">
          <p15:clr>
            <a:srgbClr val="F26B43"/>
          </p15:clr>
        </p15:guide>
        <p15:guide id="4" orient="horz" pos="663">
          <p15:clr>
            <a:srgbClr val="F26B43"/>
          </p15:clr>
        </p15:guide>
        <p15:guide id="5" orient="horz" pos="3906">
          <p15:clr>
            <a:srgbClr val="F26B43"/>
          </p15:clr>
        </p15:guide>
        <p15:guide id="6" orient="horz" pos="4006">
          <p15:clr>
            <a:srgbClr val="F26B43"/>
          </p15:clr>
        </p15:guide>
        <p15:guide id="7" pos="2479">
          <p15:clr>
            <a:srgbClr val="F26B43"/>
          </p15:clr>
        </p15:guide>
        <p15:guide id="8" orient="horz" pos="142">
          <p15:clr>
            <a:srgbClr val="F26B43"/>
          </p15:clr>
        </p15:guide>
        <p15:guide id="9" orient="horz" pos="2228">
          <p15:clr>
            <a:srgbClr val="F26B43"/>
          </p15:clr>
        </p15:guide>
        <p15:guide id="10" pos="5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34.sv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7FF7E9-01A0-B20C-1D8A-CD7DB4D9B9D1}"/>
              </a:ext>
            </a:extLst>
          </p:cNvPr>
          <p:cNvPicPr>
            <a:picLocks noChangeAspect="1"/>
          </p:cNvPicPr>
          <p:nvPr/>
        </p:nvPicPr>
        <p:blipFill rotWithShape="1">
          <a:blip r:embed="rId3">
            <a:extLst>
              <a:ext uri="{28A0092B-C50C-407E-A947-70E740481C1C}">
                <a14:useLocalDpi xmlns:a14="http://schemas.microsoft.com/office/drawing/2010/main" val="0"/>
              </a:ext>
            </a:extLst>
          </a:blip>
          <a:srcRect l="2758" r="8659"/>
          <a:stretch/>
        </p:blipFill>
        <p:spPr>
          <a:xfrm>
            <a:off x="722869" y="-8795"/>
            <a:ext cx="11469131" cy="6875589"/>
          </a:xfrm>
          <a:prstGeom prst="rect">
            <a:avLst/>
          </a:prstGeom>
        </p:spPr>
      </p:pic>
      <p:sp>
        <p:nvSpPr>
          <p:cNvPr id="4" name="Rectangle 3">
            <a:extLst>
              <a:ext uri="{FF2B5EF4-FFF2-40B4-BE49-F238E27FC236}">
                <a16:creationId xmlns:a16="http://schemas.microsoft.com/office/drawing/2014/main" id="{78BFDBA8-CA44-014B-9F75-2639E746D626}"/>
              </a:ext>
            </a:extLst>
          </p:cNvPr>
          <p:cNvSpPr/>
          <p:nvPr/>
        </p:nvSpPr>
        <p:spPr>
          <a:xfrm>
            <a:off x="0" y="-8794"/>
            <a:ext cx="8245228" cy="6866793"/>
          </a:xfrm>
          <a:custGeom>
            <a:avLst/>
            <a:gdLst>
              <a:gd name="connsiteX0" fmla="*/ 0 w 8245228"/>
              <a:gd name="connsiteY0" fmla="*/ 0 h 6858000"/>
              <a:gd name="connsiteX1" fmla="*/ 8245228 w 8245228"/>
              <a:gd name="connsiteY1" fmla="*/ 0 h 6858000"/>
              <a:gd name="connsiteX2" fmla="*/ 8245228 w 8245228"/>
              <a:gd name="connsiteY2" fmla="*/ 6858000 h 6858000"/>
              <a:gd name="connsiteX3" fmla="*/ 0 w 8245228"/>
              <a:gd name="connsiteY3" fmla="*/ 6858000 h 6858000"/>
              <a:gd name="connsiteX4" fmla="*/ 0 w 8245228"/>
              <a:gd name="connsiteY4" fmla="*/ 0 h 6858000"/>
              <a:gd name="connsiteX0" fmla="*/ 0 w 8245228"/>
              <a:gd name="connsiteY0" fmla="*/ 0 h 6858000"/>
              <a:gd name="connsiteX1" fmla="*/ 3075351 w 8245228"/>
              <a:gd name="connsiteY1" fmla="*/ 0 h 6858000"/>
              <a:gd name="connsiteX2" fmla="*/ 8245228 w 8245228"/>
              <a:gd name="connsiteY2" fmla="*/ 6858000 h 6858000"/>
              <a:gd name="connsiteX3" fmla="*/ 0 w 8245228"/>
              <a:gd name="connsiteY3" fmla="*/ 6858000 h 6858000"/>
              <a:gd name="connsiteX4" fmla="*/ 0 w 8245228"/>
              <a:gd name="connsiteY4" fmla="*/ 0 h 6858000"/>
              <a:gd name="connsiteX0" fmla="*/ 0 w 8245228"/>
              <a:gd name="connsiteY0" fmla="*/ 0 h 6858000"/>
              <a:gd name="connsiteX1" fmla="*/ 3638059 w 8245228"/>
              <a:gd name="connsiteY1" fmla="*/ 8792 h 6858000"/>
              <a:gd name="connsiteX2" fmla="*/ 8245228 w 8245228"/>
              <a:gd name="connsiteY2" fmla="*/ 6858000 h 6858000"/>
              <a:gd name="connsiteX3" fmla="*/ 0 w 8245228"/>
              <a:gd name="connsiteY3" fmla="*/ 6858000 h 6858000"/>
              <a:gd name="connsiteX4" fmla="*/ 0 w 8245228"/>
              <a:gd name="connsiteY4" fmla="*/ 0 h 6858000"/>
              <a:gd name="connsiteX0" fmla="*/ 0 w 8245228"/>
              <a:gd name="connsiteY0" fmla="*/ 1 h 6858001"/>
              <a:gd name="connsiteX1" fmla="*/ 4271106 w 8245228"/>
              <a:gd name="connsiteY1" fmla="*/ 0 h 6858001"/>
              <a:gd name="connsiteX2" fmla="*/ 8245228 w 8245228"/>
              <a:gd name="connsiteY2" fmla="*/ 6858001 h 6858001"/>
              <a:gd name="connsiteX3" fmla="*/ 0 w 8245228"/>
              <a:gd name="connsiteY3" fmla="*/ 6858001 h 6858001"/>
              <a:gd name="connsiteX4" fmla="*/ 0 w 8245228"/>
              <a:gd name="connsiteY4" fmla="*/ 1 h 6858001"/>
              <a:gd name="connsiteX0" fmla="*/ 0 w 8245228"/>
              <a:gd name="connsiteY0" fmla="*/ 0 h 6858000"/>
              <a:gd name="connsiteX1" fmla="*/ 4385406 w 8245228"/>
              <a:gd name="connsiteY1" fmla="*/ 8792 h 6858000"/>
              <a:gd name="connsiteX2" fmla="*/ 8245228 w 8245228"/>
              <a:gd name="connsiteY2" fmla="*/ 6858000 h 6858000"/>
              <a:gd name="connsiteX3" fmla="*/ 0 w 8245228"/>
              <a:gd name="connsiteY3" fmla="*/ 6858000 h 6858000"/>
              <a:gd name="connsiteX4" fmla="*/ 0 w 8245228"/>
              <a:gd name="connsiteY4" fmla="*/ 0 h 6858000"/>
              <a:gd name="connsiteX0" fmla="*/ 0 w 8245228"/>
              <a:gd name="connsiteY0" fmla="*/ 0 h 6858000"/>
              <a:gd name="connsiteX1" fmla="*/ 4359029 w 8245228"/>
              <a:gd name="connsiteY1" fmla="*/ 17584 h 6858000"/>
              <a:gd name="connsiteX2" fmla="*/ 8245228 w 8245228"/>
              <a:gd name="connsiteY2" fmla="*/ 6858000 h 6858000"/>
              <a:gd name="connsiteX3" fmla="*/ 0 w 8245228"/>
              <a:gd name="connsiteY3" fmla="*/ 6858000 h 6858000"/>
              <a:gd name="connsiteX4" fmla="*/ 0 w 8245228"/>
              <a:gd name="connsiteY4" fmla="*/ 0 h 6858000"/>
              <a:gd name="connsiteX0" fmla="*/ 0 w 8245228"/>
              <a:gd name="connsiteY0" fmla="*/ 8793 h 6866793"/>
              <a:gd name="connsiteX1" fmla="*/ 4350237 w 8245228"/>
              <a:gd name="connsiteY1" fmla="*/ 0 h 6866793"/>
              <a:gd name="connsiteX2" fmla="*/ 8245228 w 8245228"/>
              <a:gd name="connsiteY2" fmla="*/ 6866793 h 6866793"/>
              <a:gd name="connsiteX3" fmla="*/ 0 w 8245228"/>
              <a:gd name="connsiteY3" fmla="*/ 6866793 h 6866793"/>
              <a:gd name="connsiteX4" fmla="*/ 0 w 8245228"/>
              <a:gd name="connsiteY4" fmla="*/ 8793 h 686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228" h="6866793">
                <a:moveTo>
                  <a:pt x="0" y="8793"/>
                </a:moveTo>
                <a:lnTo>
                  <a:pt x="4350237" y="0"/>
                </a:lnTo>
                <a:lnTo>
                  <a:pt x="8245228" y="6866793"/>
                </a:lnTo>
                <a:lnTo>
                  <a:pt x="0" y="6866793"/>
                </a:lnTo>
                <a:lnTo>
                  <a:pt x="0" y="8793"/>
                </a:lnTo>
                <a:close/>
              </a:path>
            </a:pathLst>
          </a:custGeom>
          <a:gradFill flip="none" rotWithShape="1">
            <a:gsLst>
              <a:gs pos="0">
                <a:schemeClr val="accent3"/>
              </a:gs>
              <a:gs pos="9000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578D94-C8C3-7544-A270-E3316A409953}"/>
              </a:ext>
            </a:extLst>
          </p:cNvPr>
          <p:cNvSpPr/>
          <p:nvPr/>
        </p:nvSpPr>
        <p:spPr>
          <a:xfrm>
            <a:off x="6000108" y="0"/>
            <a:ext cx="619189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6">
            <a:extLst>
              <a:ext uri="{FF2B5EF4-FFF2-40B4-BE49-F238E27FC236}">
                <a16:creationId xmlns:a16="http://schemas.microsoft.com/office/drawing/2014/main" id="{50EAD8D3-6DD3-1842-B0AD-C05C4A956E43}"/>
              </a:ext>
            </a:extLst>
          </p:cNvPr>
          <p:cNvSpPr txBox="1">
            <a:spLocks/>
          </p:cNvSpPr>
          <p:nvPr/>
        </p:nvSpPr>
        <p:spPr>
          <a:xfrm>
            <a:off x="370176" y="2771249"/>
            <a:ext cx="5304586" cy="1916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i="0" kern="1200">
                <a:solidFill>
                  <a:schemeClr val="bg1"/>
                </a:solidFill>
                <a:latin typeface="Panton Bold" pitchFamily="2" charset="77"/>
                <a:ea typeface="+mj-ea"/>
                <a:cs typeface="+mj-cs"/>
              </a:defRPr>
            </a:lvl1pPr>
          </a:lstStyle>
          <a:p>
            <a:r>
              <a:rPr lang="en-US" sz="5400" b="0">
                <a:latin typeface="Panton" pitchFamily="2" charset="77"/>
              </a:rPr>
              <a:t>Moving to a </a:t>
            </a:r>
            <a:br>
              <a:rPr lang="en-US" sz="5400" b="0">
                <a:latin typeface="Panton" pitchFamily="2" charset="77"/>
              </a:rPr>
            </a:br>
            <a:r>
              <a:rPr lang="en-US" sz="5400"/>
              <a:t>truly </a:t>
            </a:r>
            <a:r>
              <a:rPr lang="en-US" sz="5400" b="0">
                <a:latin typeface="Panton" pitchFamily="2" charset="77"/>
              </a:rPr>
              <a:t>blended assessment</a:t>
            </a:r>
            <a:endParaRPr lang="en-GB" sz="5400" b="0">
              <a:latin typeface="Panton" pitchFamily="2" charset="77"/>
            </a:endParaRPr>
          </a:p>
        </p:txBody>
      </p:sp>
      <p:cxnSp>
        <p:nvCxnSpPr>
          <p:cNvPr id="19" name="Straight Connector 18">
            <a:extLst>
              <a:ext uri="{FF2B5EF4-FFF2-40B4-BE49-F238E27FC236}">
                <a16:creationId xmlns:a16="http://schemas.microsoft.com/office/drawing/2014/main" id="{ACB4DE94-C549-8347-B2D5-DDFFEBCDCAD0}"/>
              </a:ext>
            </a:extLst>
          </p:cNvPr>
          <p:cNvCxnSpPr>
            <a:cxnSpLocks/>
          </p:cNvCxnSpPr>
          <p:nvPr/>
        </p:nvCxnSpPr>
        <p:spPr>
          <a:xfrm>
            <a:off x="370176" y="1931023"/>
            <a:ext cx="45305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ADADE4E-B255-3F47-99CF-8D6608D03AB1}"/>
              </a:ext>
            </a:extLst>
          </p:cNvPr>
          <p:cNvPicPr>
            <a:picLocks noChangeAspect="1"/>
          </p:cNvPicPr>
          <p:nvPr/>
        </p:nvPicPr>
        <p:blipFill>
          <a:blip r:embed="rId4"/>
          <a:stretch>
            <a:fillRect/>
          </a:stretch>
        </p:blipFill>
        <p:spPr>
          <a:xfrm>
            <a:off x="370176" y="770443"/>
            <a:ext cx="3002986" cy="817139"/>
          </a:xfrm>
          <a:prstGeom prst="rect">
            <a:avLst/>
          </a:prstGeom>
        </p:spPr>
      </p:pic>
    </p:spTree>
    <p:extLst>
      <p:ext uri="{BB962C8B-B14F-4D97-AF65-F5344CB8AC3E}">
        <p14:creationId xmlns:p14="http://schemas.microsoft.com/office/powerpoint/2010/main" val="25975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50F469-7671-6B9F-000E-1C4713EC3D63}"/>
              </a:ext>
            </a:extLst>
          </p:cNvPr>
          <p:cNvSpPr>
            <a:spLocks noGrp="1"/>
          </p:cNvSpPr>
          <p:nvPr>
            <p:ph idx="1"/>
          </p:nvPr>
        </p:nvSpPr>
        <p:spPr>
          <a:xfrm>
            <a:off x="186185" y="1754704"/>
            <a:ext cx="11826017" cy="2354987"/>
          </a:xfrm>
        </p:spPr>
        <p:txBody>
          <a:bodyPr>
            <a:noAutofit/>
          </a:bodyPr>
          <a:lstStyle/>
          <a:p>
            <a:pPr marL="0" indent="0">
              <a:lnSpc>
                <a:spcPct val="100000"/>
              </a:lnSpc>
              <a:buNone/>
            </a:pPr>
            <a:r>
              <a:rPr lang="en-US" sz="1800" dirty="0"/>
              <a:t>You are getting a more rounded assessment of the individual and benefitting from the “incremental validity” of assessing potential using different types of activities. </a:t>
            </a:r>
          </a:p>
          <a:p>
            <a:pPr marL="0" indent="0">
              <a:lnSpc>
                <a:spcPct val="100000"/>
              </a:lnSpc>
              <a:buNone/>
            </a:pPr>
            <a:r>
              <a:rPr lang="en-US" sz="1800" dirty="0"/>
              <a:t>You are benefitting from not over-relying on one form of candidate assessment.</a:t>
            </a:r>
            <a:endParaRPr lang="en-GB" sz="1800" dirty="0"/>
          </a:p>
        </p:txBody>
      </p:sp>
      <p:sp>
        <p:nvSpPr>
          <p:cNvPr id="2" name="Title 1">
            <a:extLst>
              <a:ext uri="{FF2B5EF4-FFF2-40B4-BE49-F238E27FC236}">
                <a16:creationId xmlns:a16="http://schemas.microsoft.com/office/drawing/2014/main" id="{AA33FF7F-0D2D-62B9-DEB4-CBB444E8F76F}"/>
              </a:ext>
            </a:extLst>
          </p:cNvPr>
          <p:cNvSpPr>
            <a:spLocks noGrp="1"/>
          </p:cNvSpPr>
          <p:nvPr>
            <p:ph type="title"/>
          </p:nvPr>
        </p:nvSpPr>
        <p:spPr>
          <a:xfrm>
            <a:off x="186185" y="612043"/>
            <a:ext cx="11819630" cy="654401"/>
          </a:xfrm>
        </p:spPr>
        <p:txBody>
          <a:bodyPr>
            <a:noAutofit/>
          </a:bodyPr>
          <a:lstStyle/>
          <a:p>
            <a:r>
              <a:rPr lang="en-US" sz="3200" dirty="0"/>
              <a:t>Amberjack’s blended assessment results in stronger </a:t>
            </a:r>
            <a:br>
              <a:rPr lang="en-US" sz="3200" dirty="0"/>
            </a:br>
            <a:r>
              <a:rPr lang="en-US" sz="3200" dirty="0"/>
              <a:t>candidates at the later stages of the assessment process and in role.</a:t>
            </a:r>
          </a:p>
        </p:txBody>
      </p:sp>
      <p:sp>
        <p:nvSpPr>
          <p:cNvPr id="4" name="Content Placeholder 2">
            <a:extLst>
              <a:ext uri="{FF2B5EF4-FFF2-40B4-BE49-F238E27FC236}">
                <a16:creationId xmlns:a16="http://schemas.microsoft.com/office/drawing/2014/main" id="{2F307685-9280-CAEF-0468-4CF70338A57C}"/>
              </a:ext>
            </a:extLst>
          </p:cNvPr>
          <p:cNvSpPr txBox="1">
            <a:spLocks/>
          </p:cNvSpPr>
          <p:nvPr/>
        </p:nvSpPr>
        <p:spPr>
          <a:xfrm>
            <a:off x="186185" y="421975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Panton Bold" pitchFamily="2" charset="77"/>
              </a:rPr>
              <a:t>Evidence of success:</a:t>
            </a:r>
            <a:endParaRPr lang="en-GB" sz="1800" b="1" dirty="0">
              <a:latin typeface="Panton Bold" pitchFamily="2" charset="77"/>
            </a:endParaRPr>
          </a:p>
        </p:txBody>
      </p:sp>
      <p:grpSp>
        <p:nvGrpSpPr>
          <p:cNvPr id="9" name="Group 8">
            <a:extLst>
              <a:ext uri="{FF2B5EF4-FFF2-40B4-BE49-F238E27FC236}">
                <a16:creationId xmlns:a16="http://schemas.microsoft.com/office/drawing/2014/main" id="{CFE07D92-DA8A-FFE8-CF93-3AC611236215}"/>
              </a:ext>
            </a:extLst>
          </p:cNvPr>
          <p:cNvGrpSpPr/>
          <p:nvPr/>
        </p:nvGrpSpPr>
        <p:grpSpPr>
          <a:xfrm>
            <a:off x="7834109" y="3265153"/>
            <a:ext cx="3840125" cy="4456395"/>
            <a:chOff x="171437" y="3280873"/>
            <a:chExt cx="3840125" cy="4456395"/>
          </a:xfrm>
        </p:grpSpPr>
        <p:sp>
          <p:nvSpPr>
            <p:cNvPr id="6" name="Rectangle 5">
              <a:extLst>
                <a:ext uri="{FF2B5EF4-FFF2-40B4-BE49-F238E27FC236}">
                  <a16:creationId xmlns:a16="http://schemas.microsoft.com/office/drawing/2014/main" id="{25E75FD8-4C06-1905-347A-3F83520CC3D4}"/>
                </a:ext>
              </a:extLst>
            </p:cNvPr>
            <p:cNvSpPr/>
            <p:nvPr/>
          </p:nvSpPr>
          <p:spPr>
            <a:xfrm>
              <a:off x="171437" y="3280873"/>
              <a:ext cx="3840125" cy="2536723"/>
            </a:xfrm>
            <a:prstGeom prst="rect">
              <a:avLst/>
            </a:prstGeom>
            <a:gradFill>
              <a:gsLst>
                <a:gs pos="0">
                  <a:schemeClr val="accent3"/>
                </a:gs>
                <a:gs pos="97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273C8C56-9878-9E0F-DA36-96004B9EACD3}"/>
                </a:ext>
              </a:extLst>
            </p:cNvPr>
            <p:cNvSpPr txBox="1">
              <a:spLocks/>
            </p:cNvSpPr>
            <p:nvPr/>
          </p:nvSpPr>
          <p:spPr>
            <a:xfrm>
              <a:off x="311546" y="3385930"/>
              <a:ext cx="35599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Font typeface="Arial" panose="020B0604020202020204" pitchFamily="34" charset="0"/>
                <a:buNone/>
              </a:pPr>
              <a:r>
                <a:rPr lang="en-US" sz="1800" dirty="0">
                  <a:solidFill>
                    <a:schemeClr val="bg1"/>
                  </a:solidFill>
                  <a:latin typeface="Panton" pitchFamily="2" charset="77"/>
                </a:rPr>
                <a:t>A client with an objective to fill their roles early experienced a 45% increase in graduate and apprentice roles filled by Christmas thanks to increased quality of candidates reaching assessment </a:t>
              </a:r>
              <a:r>
                <a:rPr lang="en-US" sz="1800" dirty="0" err="1">
                  <a:solidFill>
                    <a:schemeClr val="bg1"/>
                  </a:solidFill>
                  <a:latin typeface="Panton" pitchFamily="2" charset="77"/>
                </a:rPr>
                <a:t>centre</a:t>
              </a:r>
              <a:r>
                <a:rPr lang="en-US" sz="1800" dirty="0">
                  <a:solidFill>
                    <a:schemeClr val="bg1"/>
                  </a:solidFill>
                  <a:latin typeface="Panton" pitchFamily="2" charset="77"/>
                </a:rPr>
                <a:t>.</a:t>
              </a:r>
            </a:p>
            <a:p>
              <a:pPr marL="0" indent="0">
                <a:lnSpc>
                  <a:spcPct val="100000"/>
                </a:lnSpc>
                <a:spcBef>
                  <a:spcPts val="400"/>
                </a:spcBef>
                <a:buFont typeface="Arial" panose="020B0604020202020204" pitchFamily="34" charset="0"/>
                <a:buNone/>
              </a:pPr>
              <a:endParaRPr lang="en-US" dirty="0">
                <a:solidFill>
                  <a:schemeClr val="bg1"/>
                </a:solidFill>
                <a:latin typeface="Panton" pitchFamily="2" charset="77"/>
              </a:endParaRPr>
            </a:p>
            <a:p>
              <a:pPr marL="0" indent="0">
                <a:lnSpc>
                  <a:spcPct val="100000"/>
                </a:lnSpc>
                <a:spcBef>
                  <a:spcPts val="400"/>
                </a:spcBef>
                <a:buFont typeface="Arial" panose="020B0604020202020204" pitchFamily="34" charset="0"/>
                <a:buNone/>
              </a:pPr>
              <a:endParaRPr lang="en-GB" dirty="0">
                <a:solidFill>
                  <a:schemeClr val="bg1"/>
                </a:solidFill>
                <a:latin typeface="Panton" pitchFamily="2" charset="77"/>
              </a:endParaRPr>
            </a:p>
          </p:txBody>
        </p:sp>
      </p:grpSp>
    </p:spTree>
    <p:extLst>
      <p:ext uri="{BB962C8B-B14F-4D97-AF65-F5344CB8AC3E}">
        <p14:creationId xmlns:p14="http://schemas.microsoft.com/office/powerpoint/2010/main" val="99931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DBC63-6358-6F29-0144-5C478FBF7584}"/>
              </a:ext>
            </a:extLst>
          </p:cNvPr>
          <p:cNvSpPr>
            <a:spLocks noGrp="1"/>
          </p:cNvSpPr>
          <p:nvPr>
            <p:ph type="title"/>
          </p:nvPr>
        </p:nvSpPr>
        <p:spPr>
          <a:xfrm>
            <a:off x="186185" y="594376"/>
            <a:ext cx="11819630" cy="654401"/>
          </a:xfrm>
        </p:spPr>
        <p:txBody>
          <a:bodyPr>
            <a:normAutofit fontScale="90000"/>
          </a:bodyPr>
          <a:lstStyle/>
          <a:p>
            <a:r>
              <a:rPr lang="en-US" sz="4000" dirty="0"/>
              <a:t>Amberjack’s blended </a:t>
            </a:r>
            <a:r>
              <a:rPr lang="en-US" dirty="0"/>
              <a:t>assessment has a positive </a:t>
            </a:r>
            <a:br>
              <a:rPr lang="en-US" dirty="0"/>
            </a:br>
            <a:r>
              <a:rPr lang="en-US" dirty="0"/>
              <a:t>impact on candidate engagement</a:t>
            </a:r>
            <a:br>
              <a:rPr lang="en-US" dirty="0">
                <a:solidFill>
                  <a:schemeClr val="bg1"/>
                </a:solidFill>
                <a:latin typeface="Panton" pitchFamily="2" charset="77"/>
              </a:rPr>
            </a:br>
            <a:endParaRPr lang="en-GB" dirty="0"/>
          </a:p>
        </p:txBody>
      </p:sp>
      <p:sp>
        <p:nvSpPr>
          <p:cNvPr id="9" name="Rectangle 8">
            <a:extLst>
              <a:ext uri="{FF2B5EF4-FFF2-40B4-BE49-F238E27FC236}">
                <a16:creationId xmlns:a16="http://schemas.microsoft.com/office/drawing/2014/main" id="{C34996CA-DBB4-677E-FABD-8E1E7204ADE8}"/>
              </a:ext>
            </a:extLst>
          </p:cNvPr>
          <p:cNvSpPr/>
          <p:nvPr/>
        </p:nvSpPr>
        <p:spPr>
          <a:xfrm>
            <a:off x="171437" y="3628102"/>
            <a:ext cx="3840125" cy="2536723"/>
          </a:xfrm>
          <a:prstGeom prst="rect">
            <a:avLst/>
          </a:prstGeom>
          <a:gradFill>
            <a:gsLst>
              <a:gs pos="0">
                <a:schemeClr val="accent3"/>
              </a:gs>
              <a:gs pos="97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F968044-EBF1-1E71-3E0C-5FEF677F16D1}"/>
              </a:ext>
            </a:extLst>
          </p:cNvPr>
          <p:cNvSpPr/>
          <p:nvPr/>
        </p:nvSpPr>
        <p:spPr>
          <a:xfrm>
            <a:off x="4174709" y="3628102"/>
            <a:ext cx="3840125" cy="2536723"/>
          </a:xfrm>
          <a:prstGeom prst="rect">
            <a:avLst/>
          </a:prstGeom>
          <a:gradFill>
            <a:gsLst>
              <a:gs pos="0">
                <a:schemeClr val="accent3"/>
              </a:gs>
              <a:gs pos="97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833FC95-FDD5-17ED-FB4A-16A36C0798F9}"/>
              </a:ext>
            </a:extLst>
          </p:cNvPr>
          <p:cNvSpPr/>
          <p:nvPr/>
        </p:nvSpPr>
        <p:spPr>
          <a:xfrm>
            <a:off x="8177981" y="3628102"/>
            <a:ext cx="3840125" cy="2536723"/>
          </a:xfrm>
          <a:prstGeom prst="rect">
            <a:avLst/>
          </a:prstGeom>
          <a:gradFill>
            <a:gsLst>
              <a:gs pos="0">
                <a:schemeClr val="accent3"/>
              </a:gs>
              <a:gs pos="97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A6D24A2-6F9A-0A9D-48B1-1F3EA9FDF0B7}"/>
              </a:ext>
            </a:extLst>
          </p:cNvPr>
          <p:cNvSpPr>
            <a:spLocks noGrp="1"/>
          </p:cNvSpPr>
          <p:nvPr>
            <p:ph idx="1"/>
          </p:nvPr>
        </p:nvSpPr>
        <p:spPr>
          <a:xfrm>
            <a:off x="211502" y="1326061"/>
            <a:ext cx="11807825" cy="2691777"/>
          </a:xfrm>
        </p:spPr>
        <p:txBody>
          <a:bodyPr>
            <a:normAutofit/>
          </a:bodyPr>
          <a:lstStyle/>
          <a:p>
            <a:pPr marL="0" indent="0">
              <a:buNone/>
            </a:pPr>
            <a:r>
              <a:rPr lang="en-US" sz="1800" dirty="0"/>
              <a:t>Your candidates can provide all the assessment data needed in one go meaning less lag between application and offer, fewer touch points for attrition, and no requirement for a candidate to “jump in and out” of your process.</a:t>
            </a:r>
          </a:p>
          <a:p>
            <a:pPr marL="0" indent="0">
              <a:buNone/>
            </a:pPr>
            <a:r>
              <a:rPr lang="en-US" sz="1800" dirty="0"/>
              <a:t>Our blended assessments have also been designed to engage through item variety. Our blended assessment is ready to go, but if you wish to bespoke, you can easily incorporate information and video content about your brand to support engagement.</a:t>
            </a:r>
          </a:p>
          <a:p>
            <a:pPr marL="0" indent="0">
              <a:buNone/>
            </a:pPr>
            <a:r>
              <a:rPr lang="en-US" sz="1800" dirty="0"/>
              <a:t>A truly blended assessment also means one, all encompassing, feedback report.</a:t>
            </a:r>
          </a:p>
          <a:p>
            <a:pPr marL="0" indent="0">
              <a:buNone/>
            </a:pPr>
            <a:endParaRPr lang="en-US" dirty="0"/>
          </a:p>
          <a:p>
            <a:pPr marL="0" indent="0">
              <a:buNone/>
            </a:pPr>
            <a:endParaRPr lang="en-GB" dirty="0"/>
          </a:p>
        </p:txBody>
      </p:sp>
      <p:sp>
        <p:nvSpPr>
          <p:cNvPr id="5" name="Content Placeholder 2">
            <a:extLst>
              <a:ext uri="{FF2B5EF4-FFF2-40B4-BE49-F238E27FC236}">
                <a16:creationId xmlns:a16="http://schemas.microsoft.com/office/drawing/2014/main" id="{C7D89C39-FEAD-14AF-8053-6A2331B2E404}"/>
              </a:ext>
            </a:extLst>
          </p:cNvPr>
          <p:cNvSpPr txBox="1">
            <a:spLocks/>
          </p:cNvSpPr>
          <p:nvPr/>
        </p:nvSpPr>
        <p:spPr>
          <a:xfrm>
            <a:off x="291563" y="3734830"/>
            <a:ext cx="3599872" cy="2002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2000" dirty="0">
                <a:solidFill>
                  <a:schemeClr val="bg1"/>
                </a:solidFill>
                <a:latin typeface="Panton" pitchFamily="2" charset="77"/>
              </a:rPr>
              <a:t>Moving from 7 stages to 3 allowed our client to focus more on delighting their candidates in fewer touch points in the more streamlined process.</a:t>
            </a:r>
          </a:p>
          <a:p>
            <a:pPr marL="0" indent="0">
              <a:spcBef>
                <a:spcPts val="600"/>
              </a:spcBef>
              <a:spcAft>
                <a:spcPts val="600"/>
              </a:spcAft>
              <a:buFont typeface="Arial" panose="020B0604020202020204" pitchFamily="34" charset="0"/>
              <a:buNone/>
            </a:pPr>
            <a:endParaRPr lang="en-US" sz="2000" dirty="0">
              <a:solidFill>
                <a:schemeClr val="bg1"/>
              </a:solidFill>
              <a:latin typeface="Panton" pitchFamily="2" charset="77"/>
            </a:endParaRPr>
          </a:p>
          <a:p>
            <a:pPr marL="0" indent="0">
              <a:spcBef>
                <a:spcPts val="600"/>
              </a:spcBef>
              <a:spcAft>
                <a:spcPts val="600"/>
              </a:spcAft>
              <a:buFont typeface="Arial" panose="020B0604020202020204" pitchFamily="34" charset="0"/>
              <a:buNone/>
            </a:pPr>
            <a:endParaRPr lang="en-GB" sz="2000" dirty="0">
              <a:solidFill>
                <a:schemeClr val="bg1"/>
              </a:solidFill>
              <a:latin typeface="Panton" pitchFamily="2" charset="77"/>
            </a:endParaRPr>
          </a:p>
        </p:txBody>
      </p:sp>
      <p:sp>
        <p:nvSpPr>
          <p:cNvPr id="6" name="Content Placeholder 2">
            <a:extLst>
              <a:ext uri="{FF2B5EF4-FFF2-40B4-BE49-F238E27FC236}">
                <a16:creationId xmlns:a16="http://schemas.microsoft.com/office/drawing/2014/main" id="{DD9F8A29-5D5A-AF01-5318-A5F85717FBC7}"/>
              </a:ext>
            </a:extLst>
          </p:cNvPr>
          <p:cNvSpPr txBox="1">
            <a:spLocks/>
          </p:cNvSpPr>
          <p:nvPr/>
        </p:nvSpPr>
        <p:spPr>
          <a:xfrm>
            <a:off x="4315415" y="3728854"/>
            <a:ext cx="3600000" cy="4508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2000" dirty="0">
                <a:solidFill>
                  <a:schemeClr val="bg1"/>
                </a:solidFill>
                <a:latin typeface="Panton" pitchFamily="2" charset="77"/>
              </a:rPr>
              <a:t>Average wait time between application form and attending assessment </a:t>
            </a:r>
            <a:r>
              <a:rPr lang="en-US" sz="2000" dirty="0" err="1">
                <a:solidFill>
                  <a:schemeClr val="bg1"/>
                </a:solidFill>
                <a:latin typeface="Panton" pitchFamily="2" charset="77"/>
              </a:rPr>
              <a:t>centre</a:t>
            </a:r>
            <a:r>
              <a:rPr lang="en-US" sz="2000" dirty="0">
                <a:solidFill>
                  <a:schemeClr val="bg1"/>
                </a:solidFill>
                <a:latin typeface="Panton" pitchFamily="2" charset="77"/>
              </a:rPr>
              <a:t> reduced by 75%</a:t>
            </a:r>
          </a:p>
          <a:p>
            <a:pPr marL="0" indent="0">
              <a:spcBef>
                <a:spcPts val="600"/>
              </a:spcBef>
              <a:spcAft>
                <a:spcPts val="600"/>
              </a:spcAft>
              <a:buFont typeface="Arial" panose="020B0604020202020204" pitchFamily="34" charset="0"/>
              <a:buNone/>
            </a:pPr>
            <a:endParaRPr lang="en-US" sz="2000" dirty="0">
              <a:solidFill>
                <a:schemeClr val="bg1"/>
              </a:solidFill>
              <a:latin typeface="Panton" pitchFamily="2" charset="77"/>
            </a:endParaRPr>
          </a:p>
          <a:p>
            <a:pPr marL="0" indent="0">
              <a:spcBef>
                <a:spcPts val="600"/>
              </a:spcBef>
              <a:spcAft>
                <a:spcPts val="600"/>
              </a:spcAft>
              <a:buFont typeface="Arial" panose="020B0604020202020204" pitchFamily="34" charset="0"/>
              <a:buNone/>
            </a:pPr>
            <a:endParaRPr lang="en-GB" sz="2000" dirty="0">
              <a:solidFill>
                <a:schemeClr val="bg1"/>
              </a:solidFill>
              <a:latin typeface="Panton" pitchFamily="2" charset="77"/>
            </a:endParaRPr>
          </a:p>
        </p:txBody>
      </p:sp>
      <p:sp>
        <p:nvSpPr>
          <p:cNvPr id="7" name="Content Placeholder 2">
            <a:extLst>
              <a:ext uri="{FF2B5EF4-FFF2-40B4-BE49-F238E27FC236}">
                <a16:creationId xmlns:a16="http://schemas.microsoft.com/office/drawing/2014/main" id="{CDBC72B6-3066-650E-B8A7-76C0B63C12F6}"/>
              </a:ext>
            </a:extLst>
          </p:cNvPr>
          <p:cNvSpPr txBox="1">
            <a:spLocks/>
          </p:cNvSpPr>
          <p:nvPr/>
        </p:nvSpPr>
        <p:spPr>
          <a:xfrm>
            <a:off x="8301093" y="3728854"/>
            <a:ext cx="3600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2000" dirty="0">
                <a:solidFill>
                  <a:schemeClr val="bg1"/>
                </a:solidFill>
                <a:latin typeface="Panton" pitchFamily="2" charset="77"/>
              </a:rPr>
              <a:t>62-point increase in the “net promoter score” of the online screening stage. Net promoter score is an industry </a:t>
            </a:r>
            <a:r>
              <a:rPr lang="en-US" sz="2000" dirty="0" err="1">
                <a:solidFill>
                  <a:schemeClr val="bg1"/>
                </a:solidFill>
                <a:latin typeface="Panton" pitchFamily="2" charset="77"/>
              </a:rPr>
              <a:t>recognised</a:t>
            </a:r>
            <a:r>
              <a:rPr lang="en-US" sz="2000" dirty="0">
                <a:solidFill>
                  <a:schemeClr val="bg1"/>
                </a:solidFill>
                <a:latin typeface="Panton" pitchFamily="2" charset="77"/>
              </a:rPr>
              <a:t> measure of candidate engagement.</a:t>
            </a:r>
          </a:p>
          <a:p>
            <a:pPr marL="0" indent="0">
              <a:spcBef>
                <a:spcPts val="600"/>
              </a:spcBef>
              <a:spcAft>
                <a:spcPts val="600"/>
              </a:spcAft>
              <a:buFont typeface="Arial" panose="020B0604020202020204" pitchFamily="34" charset="0"/>
              <a:buNone/>
            </a:pPr>
            <a:endParaRPr lang="en-US" sz="2000" dirty="0">
              <a:solidFill>
                <a:schemeClr val="bg1"/>
              </a:solidFill>
              <a:latin typeface="Panton" pitchFamily="2" charset="77"/>
            </a:endParaRPr>
          </a:p>
          <a:p>
            <a:pPr marL="0" indent="0">
              <a:spcBef>
                <a:spcPts val="600"/>
              </a:spcBef>
              <a:spcAft>
                <a:spcPts val="600"/>
              </a:spcAft>
              <a:buFont typeface="Arial" panose="020B0604020202020204" pitchFamily="34" charset="0"/>
              <a:buNone/>
            </a:pPr>
            <a:endParaRPr lang="en-GB" sz="2000" dirty="0">
              <a:solidFill>
                <a:schemeClr val="bg1"/>
              </a:solidFill>
              <a:latin typeface="Panton" pitchFamily="2" charset="77"/>
            </a:endParaRPr>
          </a:p>
        </p:txBody>
      </p:sp>
      <p:sp>
        <p:nvSpPr>
          <p:cNvPr id="8" name="Content Placeholder 2">
            <a:extLst>
              <a:ext uri="{FF2B5EF4-FFF2-40B4-BE49-F238E27FC236}">
                <a16:creationId xmlns:a16="http://schemas.microsoft.com/office/drawing/2014/main" id="{BEB6ABD7-7BED-3924-8A73-0DD4C9F2494C}"/>
              </a:ext>
            </a:extLst>
          </p:cNvPr>
          <p:cNvSpPr txBox="1">
            <a:spLocks/>
          </p:cNvSpPr>
          <p:nvPr/>
        </p:nvSpPr>
        <p:spPr>
          <a:xfrm>
            <a:off x="186185" y="320040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Panton Bold" pitchFamily="2" charset="77"/>
              </a:rPr>
              <a:t>Evidence of success:</a:t>
            </a:r>
            <a:endParaRPr lang="en-GB" sz="1800" b="1" dirty="0">
              <a:latin typeface="Panton Bold" pitchFamily="2" charset="77"/>
            </a:endParaRPr>
          </a:p>
        </p:txBody>
      </p:sp>
    </p:spTree>
    <p:extLst>
      <p:ext uri="{BB962C8B-B14F-4D97-AF65-F5344CB8AC3E}">
        <p14:creationId xmlns:p14="http://schemas.microsoft.com/office/powerpoint/2010/main" val="1734732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874AD8-62F8-F7D4-7D98-080A96ABE0B9}"/>
              </a:ext>
            </a:extLst>
          </p:cNvPr>
          <p:cNvSpPr/>
          <p:nvPr/>
        </p:nvSpPr>
        <p:spPr>
          <a:xfrm>
            <a:off x="171437" y="3613354"/>
            <a:ext cx="3840125" cy="2536723"/>
          </a:xfrm>
          <a:prstGeom prst="rect">
            <a:avLst/>
          </a:prstGeom>
          <a:gradFill>
            <a:gsLst>
              <a:gs pos="0">
                <a:schemeClr val="accent3"/>
              </a:gs>
              <a:gs pos="97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011D33A-B23B-CD3F-03EA-F6376CBAB262}"/>
              </a:ext>
            </a:extLst>
          </p:cNvPr>
          <p:cNvSpPr/>
          <p:nvPr/>
        </p:nvSpPr>
        <p:spPr>
          <a:xfrm>
            <a:off x="4183125" y="3613354"/>
            <a:ext cx="3840125" cy="2536723"/>
          </a:xfrm>
          <a:prstGeom prst="rect">
            <a:avLst/>
          </a:prstGeom>
          <a:gradFill>
            <a:gsLst>
              <a:gs pos="0">
                <a:schemeClr val="accent3"/>
              </a:gs>
              <a:gs pos="97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74F5BC-B97B-C44E-1B42-157924A0DDC0}"/>
              </a:ext>
            </a:extLst>
          </p:cNvPr>
          <p:cNvSpPr/>
          <p:nvPr/>
        </p:nvSpPr>
        <p:spPr>
          <a:xfrm>
            <a:off x="8194813" y="3613354"/>
            <a:ext cx="3840125" cy="2536723"/>
          </a:xfrm>
          <a:prstGeom prst="rect">
            <a:avLst/>
          </a:prstGeom>
          <a:gradFill>
            <a:gsLst>
              <a:gs pos="0">
                <a:schemeClr val="accent3"/>
              </a:gs>
              <a:gs pos="97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9879B973-11E9-60DD-4753-81D35C6F2DFA}"/>
              </a:ext>
            </a:extLst>
          </p:cNvPr>
          <p:cNvSpPr>
            <a:spLocks noGrp="1"/>
          </p:cNvSpPr>
          <p:nvPr>
            <p:ph idx="1"/>
          </p:nvPr>
        </p:nvSpPr>
        <p:spPr/>
        <p:txBody>
          <a:bodyPr>
            <a:normAutofit/>
          </a:bodyPr>
          <a:lstStyle/>
          <a:p>
            <a:pPr marL="0" indent="0">
              <a:buNone/>
            </a:pPr>
            <a:r>
              <a:rPr lang="en-US" sz="1800" dirty="0"/>
              <a:t>You significantly reduce time to hire by gathering all the assessment data you need in one stage.</a:t>
            </a:r>
          </a:p>
          <a:p>
            <a:pPr marL="0" indent="0">
              <a:buNone/>
            </a:pPr>
            <a:r>
              <a:rPr lang="en-US" sz="1800" dirty="0"/>
              <a:t>A greater variety of data points means you can use cut-scores more flexibly to allow you to reduce your candidate pool more efficiently, whilst adhering to best practice.</a:t>
            </a:r>
          </a:p>
          <a:p>
            <a:pPr marL="0" indent="0">
              <a:buNone/>
            </a:pPr>
            <a:r>
              <a:rPr lang="en-US" sz="1800" dirty="0"/>
              <a:t>As the Amberjack blended assessment was designed to be blended from first principles it collects the data in the minimum candidate completion time required </a:t>
            </a:r>
            <a:r>
              <a:rPr lang="en-US" sz="1800"/>
              <a:t>whilst ensuring a </a:t>
            </a:r>
            <a:r>
              <a:rPr lang="en-US" sz="1800" dirty="0"/>
              <a:t>robust assessment. It also means one blended cost rather than multiple stitched costs.</a:t>
            </a:r>
            <a:endParaRPr lang="en-GB" sz="1800" dirty="0"/>
          </a:p>
        </p:txBody>
      </p:sp>
      <p:sp>
        <p:nvSpPr>
          <p:cNvPr id="2" name="Title 1">
            <a:extLst>
              <a:ext uri="{FF2B5EF4-FFF2-40B4-BE49-F238E27FC236}">
                <a16:creationId xmlns:a16="http://schemas.microsoft.com/office/drawing/2014/main" id="{D7E02344-B726-C00F-EA39-E7EA74F199B7}"/>
              </a:ext>
            </a:extLst>
          </p:cNvPr>
          <p:cNvSpPr>
            <a:spLocks noGrp="1"/>
          </p:cNvSpPr>
          <p:nvPr>
            <p:ph type="title"/>
          </p:nvPr>
        </p:nvSpPr>
        <p:spPr/>
        <p:txBody>
          <a:bodyPr>
            <a:normAutofit fontScale="90000"/>
          </a:bodyPr>
          <a:lstStyle/>
          <a:p>
            <a:r>
              <a:rPr lang="en-US" sz="4000" dirty="0"/>
              <a:t>Amberjack’s blended assessment results in more efficiency and lower cost per hire</a:t>
            </a:r>
            <a:endParaRPr lang="en-GB" dirty="0"/>
          </a:p>
        </p:txBody>
      </p:sp>
      <p:sp>
        <p:nvSpPr>
          <p:cNvPr id="5" name="Content Placeholder 2">
            <a:extLst>
              <a:ext uri="{FF2B5EF4-FFF2-40B4-BE49-F238E27FC236}">
                <a16:creationId xmlns:a16="http://schemas.microsoft.com/office/drawing/2014/main" id="{086BB9C9-0F9C-1935-8FAE-014C90D0E597}"/>
              </a:ext>
            </a:extLst>
          </p:cNvPr>
          <p:cNvSpPr txBox="1">
            <a:spLocks/>
          </p:cNvSpPr>
          <p:nvPr/>
        </p:nvSpPr>
        <p:spPr>
          <a:xfrm>
            <a:off x="262841" y="3685764"/>
            <a:ext cx="36148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anton" pitchFamily="2" charset="77"/>
              </a:rPr>
              <a:t>Candidate completion time reduced from 130 minutes to 45 minutes.</a:t>
            </a:r>
          </a:p>
          <a:p>
            <a:pPr marL="0" indent="0">
              <a:buFont typeface="Arial" panose="020B0604020202020204" pitchFamily="34" charset="0"/>
              <a:buNone/>
            </a:pPr>
            <a:endParaRPr lang="en-US" sz="2000">
              <a:solidFill>
                <a:schemeClr val="bg1"/>
              </a:solidFill>
              <a:latin typeface="Panton" pitchFamily="2" charset="77"/>
            </a:endParaRPr>
          </a:p>
          <a:p>
            <a:pPr marL="0" indent="0">
              <a:buFont typeface="Arial" panose="020B0604020202020204" pitchFamily="34" charset="0"/>
              <a:buNone/>
            </a:pPr>
            <a:endParaRPr lang="en-GB" sz="2000">
              <a:solidFill>
                <a:schemeClr val="bg1"/>
              </a:solidFill>
              <a:latin typeface="Panton" pitchFamily="2" charset="77"/>
            </a:endParaRPr>
          </a:p>
        </p:txBody>
      </p:sp>
      <p:sp>
        <p:nvSpPr>
          <p:cNvPr id="6" name="Content Placeholder 2">
            <a:extLst>
              <a:ext uri="{FF2B5EF4-FFF2-40B4-BE49-F238E27FC236}">
                <a16:creationId xmlns:a16="http://schemas.microsoft.com/office/drawing/2014/main" id="{A735E643-A89C-1539-B89D-05D0001640FE}"/>
              </a:ext>
            </a:extLst>
          </p:cNvPr>
          <p:cNvSpPr txBox="1">
            <a:spLocks/>
          </p:cNvSpPr>
          <p:nvPr/>
        </p:nvSpPr>
        <p:spPr>
          <a:xfrm>
            <a:off x="4295751" y="3685764"/>
            <a:ext cx="3614874" cy="4454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latin typeface="Panton" pitchFamily="2" charset="77"/>
              </a:rPr>
              <a:t>Significantly increased sift out rate in a fair manner meaning large reduction in the number of telephone and video interviews needed.</a:t>
            </a:r>
          </a:p>
          <a:p>
            <a:pPr marL="0" indent="0">
              <a:buFont typeface="Arial" panose="020B0604020202020204" pitchFamily="34" charset="0"/>
              <a:buNone/>
            </a:pPr>
            <a:endParaRPr lang="en-US" sz="2000" dirty="0">
              <a:solidFill>
                <a:schemeClr val="bg1"/>
              </a:solidFill>
              <a:latin typeface="Panton" pitchFamily="2" charset="77"/>
            </a:endParaRPr>
          </a:p>
          <a:p>
            <a:pPr marL="0" indent="0">
              <a:buFont typeface="Arial" panose="020B0604020202020204" pitchFamily="34" charset="0"/>
              <a:buNone/>
            </a:pPr>
            <a:endParaRPr lang="en-GB" sz="2000" dirty="0">
              <a:solidFill>
                <a:schemeClr val="bg1"/>
              </a:solidFill>
              <a:latin typeface="Panton" pitchFamily="2" charset="77"/>
            </a:endParaRPr>
          </a:p>
        </p:txBody>
      </p:sp>
      <p:sp>
        <p:nvSpPr>
          <p:cNvPr id="7" name="Content Placeholder 2">
            <a:extLst>
              <a:ext uri="{FF2B5EF4-FFF2-40B4-BE49-F238E27FC236}">
                <a16:creationId xmlns:a16="http://schemas.microsoft.com/office/drawing/2014/main" id="{30E0B464-C2E6-E211-F7FB-5D7F76343AFD}"/>
              </a:ext>
            </a:extLst>
          </p:cNvPr>
          <p:cNvSpPr txBox="1">
            <a:spLocks/>
          </p:cNvSpPr>
          <p:nvPr/>
        </p:nvSpPr>
        <p:spPr>
          <a:xfrm>
            <a:off x="8328660" y="3685764"/>
            <a:ext cx="36148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latin typeface="Panton" pitchFamily="2" charset="77"/>
              </a:rPr>
              <a:t>Increased candidate quality meant 10% fewer assessment </a:t>
            </a:r>
            <a:r>
              <a:rPr lang="en-US" sz="2000" dirty="0" err="1">
                <a:solidFill>
                  <a:schemeClr val="bg1"/>
                </a:solidFill>
                <a:latin typeface="Panton" pitchFamily="2" charset="77"/>
              </a:rPr>
              <a:t>centres</a:t>
            </a:r>
            <a:r>
              <a:rPr lang="en-US" sz="2000" dirty="0">
                <a:solidFill>
                  <a:schemeClr val="bg1"/>
                </a:solidFill>
                <a:latin typeface="Panton" pitchFamily="2" charset="77"/>
              </a:rPr>
              <a:t> were needed overall to achieve the same number of hires.</a:t>
            </a:r>
          </a:p>
          <a:p>
            <a:pPr marL="0" indent="0">
              <a:buFont typeface="Arial" panose="020B0604020202020204" pitchFamily="34" charset="0"/>
              <a:buNone/>
            </a:pPr>
            <a:endParaRPr lang="en-US" sz="2000" dirty="0">
              <a:solidFill>
                <a:schemeClr val="bg1"/>
              </a:solidFill>
              <a:latin typeface="Panton" pitchFamily="2" charset="77"/>
            </a:endParaRPr>
          </a:p>
          <a:p>
            <a:pPr marL="0" indent="0">
              <a:buFont typeface="Arial" panose="020B0604020202020204" pitchFamily="34" charset="0"/>
              <a:buNone/>
            </a:pPr>
            <a:endParaRPr lang="en-GB" sz="2000" dirty="0">
              <a:solidFill>
                <a:schemeClr val="bg1"/>
              </a:solidFill>
              <a:latin typeface="Panton" pitchFamily="2" charset="77"/>
            </a:endParaRPr>
          </a:p>
        </p:txBody>
      </p:sp>
      <p:sp>
        <p:nvSpPr>
          <p:cNvPr id="11" name="Content Placeholder 2">
            <a:extLst>
              <a:ext uri="{FF2B5EF4-FFF2-40B4-BE49-F238E27FC236}">
                <a16:creationId xmlns:a16="http://schemas.microsoft.com/office/drawing/2014/main" id="{A25AFA3E-917A-9292-F08C-967E127C1F7E}"/>
              </a:ext>
            </a:extLst>
          </p:cNvPr>
          <p:cNvSpPr txBox="1">
            <a:spLocks/>
          </p:cNvSpPr>
          <p:nvPr/>
        </p:nvSpPr>
        <p:spPr>
          <a:xfrm>
            <a:off x="186185" y="320040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Panton Bold" pitchFamily="2" charset="77"/>
              </a:rPr>
              <a:t>Evidence of success:</a:t>
            </a:r>
            <a:endParaRPr lang="en-GB" sz="1800" b="1" dirty="0">
              <a:latin typeface="Panton Bold" pitchFamily="2" charset="77"/>
            </a:endParaRPr>
          </a:p>
        </p:txBody>
      </p:sp>
    </p:spTree>
    <p:extLst>
      <p:ext uri="{BB962C8B-B14F-4D97-AF65-F5344CB8AC3E}">
        <p14:creationId xmlns:p14="http://schemas.microsoft.com/office/powerpoint/2010/main" val="808478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986D6C-1F31-819C-F64C-0948E438AE6F}"/>
              </a:ext>
            </a:extLst>
          </p:cNvPr>
          <p:cNvSpPr>
            <a:spLocks noGrp="1"/>
          </p:cNvSpPr>
          <p:nvPr>
            <p:ph idx="1"/>
          </p:nvPr>
        </p:nvSpPr>
        <p:spPr>
          <a:xfrm>
            <a:off x="186185" y="1452298"/>
            <a:ext cx="11807825" cy="1748104"/>
          </a:xfrm>
        </p:spPr>
        <p:txBody>
          <a:bodyPr>
            <a:normAutofit/>
          </a:bodyPr>
          <a:lstStyle/>
          <a:p>
            <a:pPr marL="0" indent="0">
              <a:buNone/>
            </a:pPr>
            <a:r>
              <a:rPr lang="en-US" sz="1800" dirty="0"/>
              <a:t>High cut-scores on a single criterion are often the biggest cause of adverse impact in an assessment process. The fact our blended assessment score is generated from multiple criterion will improve the predictive power of your assessment without having a negative impact on the diversity of your pipeline.  </a:t>
            </a:r>
            <a:endParaRPr lang="en-GB" sz="1800" dirty="0"/>
          </a:p>
        </p:txBody>
      </p:sp>
      <p:sp>
        <p:nvSpPr>
          <p:cNvPr id="2" name="Title 1">
            <a:extLst>
              <a:ext uri="{FF2B5EF4-FFF2-40B4-BE49-F238E27FC236}">
                <a16:creationId xmlns:a16="http://schemas.microsoft.com/office/drawing/2014/main" id="{07E48E7D-3CB2-363C-7B5E-AE73090426E5}"/>
              </a:ext>
            </a:extLst>
          </p:cNvPr>
          <p:cNvSpPr>
            <a:spLocks noGrp="1"/>
          </p:cNvSpPr>
          <p:nvPr>
            <p:ph type="title"/>
          </p:nvPr>
        </p:nvSpPr>
        <p:spPr>
          <a:xfrm>
            <a:off x="215308" y="527681"/>
            <a:ext cx="11819630" cy="654401"/>
          </a:xfrm>
        </p:spPr>
        <p:txBody>
          <a:bodyPr>
            <a:normAutofit fontScale="90000"/>
          </a:bodyPr>
          <a:lstStyle/>
          <a:p>
            <a:r>
              <a:rPr lang="en-US" dirty="0"/>
              <a:t>Amberjack’s blended assessment ensures a healthy pipeline of diverse candidates is retained throughout</a:t>
            </a:r>
            <a:r>
              <a:rPr lang="en-US" dirty="0">
                <a:solidFill>
                  <a:schemeClr val="bg1"/>
                </a:solidFill>
                <a:latin typeface="Panton" pitchFamily="2" charset="77"/>
              </a:rPr>
              <a:t>.</a:t>
            </a:r>
            <a:br>
              <a:rPr lang="en-US" dirty="0">
                <a:solidFill>
                  <a:schemeClr val="bg1"/>
                </a:solidFill>
                <a:latin typeface="Panton" pitchFamily="2" charset="77"/>
              </a:rPr>
            </a:br>
            <a:endParaRPr lang="en-GB" dirty="0"/>
          </a:p>
        </p:txBody>
      </p:sp>
      <p:grpSp>
        <p:nvGrpSpPr>
          <p:cNvPr id="4" name="Group 3">
            <a:extLst>
              <a:ext uri="{FF2B5EF4-FFF2-40B4-BE49-F238E27FC236}">
                <a16:creationId xmlns:a16="http://schemas.microsoft.com/office/drawing/2014/main" id="{88652174-92D7-342E-5456-4C100DFDA725}"/>
              </a:ext>
            </a:extLst>
          </p:cNvPr>
          <p:cNvGrpSpPr/>
          <p:nvPr/>
        </p:nvGrpSpPr>
        <p:grpSpPr>
          <a:xfrm>
            <a:off x="2199216" y="3649930"/>
            <a:ext cx="7851813" cy="4445257"/>
            <a:chOff x="171437" y="3613354"/>
            <a:chExt cx="7851813" cy="4445257"/>
          </a:xfrm>
        </p:grpSpPr>
        <p:sp>
          <p:nvSpPr>
            <p:cNvPr id="7" name="Rectangle 6">
              <a:extLst>
                <a:ext uri="{FF2B5EF4-FFF2-40B4-BE49-F238E27FC236}">
                  <a16:creationId xmlns:a16="http://schemas.microsoft.com/office/drawing/2014/main" id="{82899BFB-BE4E-A490-441D-618C8D375E48}"/>
                </a:ext>
              </a:extLst>
            </p:cNvPr>
            <p:cNvSpPr/>
            <p:nvPr/>
          </p:nvSpPr>
          <p:spPr>
            <a:xfrm>
              <a:off x="171437" y="3613354"/>
              <a:ext cx="3840125" cy="2536723"/>
            </a:xfrm>
            <a:prstGeom prst="rect">
              <a:avLst/>
            </a:prstGeom>
            <a:gradFill>
              <a:gsLst>
                <a:gs pos="0">
                  <a:schemeClr val="accent3"/>
                </a:gs>
                <a:gs pos="97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3695733-58B6-7954-A17B-0C64FE1B84FD}"/>
                </a:ext>
              </a:extLst>
            </p:cNvPr>
            <p:cNvSpPr/>
            <p:nvPr/>
          </p:nvSpPr>
          <p:spPr>
            <a:xfrm>
              <a:off x="4183125" y="3613354"/>
              <a:ext cx="3840125" cy="2536723"/>
            </a:xfrm>
            <a:prstGeom prst="rect">
              <a:avLst/>
            </a:prstGeom>
            <a:gradFill>
              <a:gsLst>
                <a:gs pos="0">
                  <a:schemeClr val="accent3"/>
                </a:gs>
                <a:gs pos="97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3DCD9FF0-6500-AD80-84E5-3374EF96BA38}"/>
                </a:ext>
              </a:extLst>
            </p:cNvPr>
            <p:cNvSpPr txBox="1">
              <a:spLocks/>
            </p:cNvSpPr>
            <p:nvPr/>
          </p:nvSpPr>
          <p:spPr>
            <a:xfrm>
              <a:off x="253957" y="3707273"/>
              <a:ext cx="358917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anton" pitchFamily="2" charset="77"/>
                </a:rPr>
                <a:t>Increased sift out rate to 70% with no adverse impact.</a:t>
              </a:r>
            </a:p>
            <a:p>
              <a:pPr marL="0" indent="0">
                <a:buFont typeface="Arial" panose="020B0604020202020204" pitchFamily="34" charset="0"/>
                <a:buNone/>
              </a:pPr>
              <a:endParaRPr lang="en-US" sz="2000">
                <a:solidFill>
                  <a:schemeClr val="bg1"/>
                </a:solidFill>
                <a:latin typeface="Panton" pitchFamily="2" charset="77"/>
              </a:endParaRPr>
            </a:p>
            <a:p>
              <a:pPr marL="0" indent="0">
                <a:buFont typeface="Arial" panose="020B0604020202020204" pitchFamily="34" charset="0"/>
                <a:buNone/>
              </a:pPr>
              <a:endParaRPr lang="en-GB" sz="2000">
                <a:solidFill>
                  <a:schemeClr val="bg1"/>
                </a:solidFill>
                <a:latin typeface="Panton" pitchFamily="2" charset="77"/>
              </a:endParaRPr>
            </a:p>
          </p:txBody>
        </p:sp>
        <p:sp>
          <p:nvSpPr>
            <p:cNvPr id="6" name="Content Placeholder 2">
              <a:extLst>
                <a:ext uri="{FF2B5EF4-FFF2-40B4-BE49-F238E27FC236}">
                  <a16:creationId xmlns:a16="http://schemas.microsoft.com/office/drawing/2014/main" id="{F086ABED-C743-79F7-1210-AFA1338C1129}"/>
                </a:ext>
              </a:extLst>
            </p:cNvPr>
            <p:cNvSpPr txBox="1">
              <a:spLocks/>
            </p:cNvSpPr>
            <p:nvPr/>
          </p:nvSpPr>
          <p:spPr>
            <a:xfrm>
              <a:off x="4280235" y="3707273"/>
              <a:ext cx="364590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anton" pitchFamily="2" charset="77"/>
                </a:rPr>
                <a:t>Assessment designed in partnership with diversity and neurodiversity specialists to ensure accessibility.</a:t>
              </a:r>
            </a:p>
            <a:p>
              <a:pPr marL="0" indent="0">
                <a:buFont typeface="Arial" panose="020B0604020202020204" pitchFamily="34" charset="0"/>
                <a:buNone/>
              </a:pPr>
              <a:endParaRPr lang="en-US" sz="2000">
                <a:solidFill>
                  <a:schemeClr val="bg1"/>
                </a:solidFill>
                <a:latin typeface="Panton" pitchFamily="2" charset="77"/>
              </a:endParaRPr>
            </a:p>
            <a:p>
              <a:pPr marL="0" indent="0">
                <a:buFont typeface="Arial" panose="020B0604020202020204" pitchFamily="34" charset="0"/>
                <a:buNone/>
              </a:pPr>
              <a:endParaRPr lang="en-GB" sz="2000">
                <a:solidFill>
                  <a:schemeClr val="bg1"/>
                </a:solidFill>
                <a:latin typeface="Panton" pitchFamily="2" charset="77"/>
              </a:endParaRPr>
            </a:p>
          </p:txBody>
        </p:sp>
      </p:grpSp>
      <p:sp>
        <p:nvSpPr>
          <p:cNvPr id="10" name="Content Placeholder 2">
            <a:extLst>
              <a:ext uri="{FF2B5EF4-FFF2-40B4-BE49-F238E27FC236}">
                <a16:creationId xmlns:a16="http://schemas.microsoft.com/office/drawing/2014/main" id="{91591E33-A980-6615-EA65-78431F3568A2}"/>
              </a:ext>
            </a:extLst>
          </p:cNvPr>
          <p:cNvSpPr txBox="1">
            <a:spLocks/>
          </p:cNvSpPr>
          <p:nvPr/>
        </p:nvSpPr>
        <p:spPr>
          <a:xfrm>
            <a:off x="186185" y="320040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latin typeface="Panton Bold" pitchFamily="2" charset="77"/>
              </a:rPr>
              <a:t>Evidence of success</a:t>
            </a:r>
            <a:r>
              <a:rPr lang="en-US" sz="1800" b="1" dirty="0">
                <a:latin typeface="Panton Bold" pitchFamily="2" charset="77"/>
              </a:rPr>
              <a:t>:</a:t>
            </a:r>
            <a:endParaRPr lang="en-GB" sz="1800" b="1" dirty="0">
              <a:latin typeface="Panton Bold" pitchFamily="2" charset="77"/>
            </a:endParaRPr>
          </a:p>
        </p:txBody>
      </p:sp>
    </p:spTree>
    <p:extLst>
      <p:ext uri="{BB962C8B-B14F-4D97-AF65-F5344CB8AC3E}">
        <p14:creationId xmlns:p14="http://schemas.microsoft.com/office/powerpoint/2010/main" val="1586288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2B3F2DF-D136-7B4C-B714-A64B4C71707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4276" y="0"/>
            <a:ext cx="12216276" cy="6858000"/>
          </a:xfrm>
          <a:prstGeom prst="rect">
            <a:avLst/>
          </a:prstGeom>
        </p:spPr>
      </p:pic>
      <p:pic>
        <p:nvPicPr>
          <p:cNvPr id="5" name="Picture 4">
            <a:extLst>
              <a:ext uri="{FF2B5EF4-FFF2-40B4-BE49-F238E27FC236}">
                <a16:creationId xmlns:a16="http://schemas.microsoft.com/office/drawing/2014/main" id="{A7A0D032-4BD1-3F43-9281-F5C6B58A1CE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600878" y="-1051256"/>
            <a:ext cx="3165362" cy="2102512"/>
          </a:xfrm>
          <a:prstGeom prst="rect">
            <a:avLst/>
          </a:prstGeom>
          <a:effectLst>
            <a:softEdge rad="1270000"/>
          </a:effectLst>
        </p:spPr>
      </p:pic>
      <p:sp>
        <p:nvSpPr>
          <p:cNvPr id="3" name="Slide Number Placeholder 2">
            <a:extLst>
              <a:ext uri="{FF2B5EF4-FFF2-40B4-BE49-F238E27FC236}">
                <a16:creationId xmlns:a16="http://schemas.microsoft.com/office/drawing/2014/main" id="{ED2C8890-300A-FA40-916C-1784D0289D5B}"/>
              </a:ext>
            </a:extLst>
          </p:cNvPr>
          <p:cNvSpPr>
            <a:spLocks noGrp="1"/>
          </p:cNvSpPr>
          <p:nvPr>
            <p:ph type="sldNum" sz="quarter" idx="10"/>
          </p:nvPr>
        </p:nvSpPr>
        <p:spPr/>
        <p:txBody>
          <a:bodyPr/>
          <a:lstStyle/>
          <a:p>
            <a:r>
              <a:rPr lang="en-US"/>
              <a:t> |  </a:t>
            </a:r>
            <a:fld id="{48F63A3B-78C7-47BE-AE5E-E10140E04643}" type="slidenum">
              <a:rPr lang="en-US" smtClean="0"/>
              <a:pPr/>
              <a:t>2</a:t>
            </a:fld>
            <a:endParaRPr lang="en-US"/>
          </a:p>
        </p:txBody>
      </p:sp>
      <p:pic>
        <p:nvPicPr>
          <p:cNvPr id="6" name="Picture 5">
            <a:extLst>
              <a:ext uri="{FF2B5EF4-FFF2-40B4-BE49-F238E27FC236}">
                <a16:creationId xmlns:a16="http://schemas.microsoft.com/office/drawing/2014/main" id="{755FF3AA-BA06-E54C-A445-7BB37D2F66BF}"/>
              </a:ext>
            </a:extLst>
          </p:cNvPr>
          <p:cNvPicPr>
            <a:picLocks noChangeAspect="1"/>
          </p:cNvPicPr>
          <p:nvPr/>
        </p:nvPicPr>
        <p:blipFill>
          <a:blip r:embed="rId5"/>
          <a:stretch>
            <a:fillRect/>
          </a:stretch>
        </p:blipFill>
        <p:spPr>
          <a:xfrm>
            <a:off x="10658080" y="133350"/>
            <a:ext cx="1341833" cy="365124"/>
          </a:xfrm>
          <a:prstGeom prst="rect">
            <a:avLst/>
          </a:prstGeom>
        </p:spPr>
      </p:pic>
      <p:pic>
        <p:nvPicPr>
          <p:cNvPr id="7" name="Picture 6">
            <a:extLst>
              <a:ext uri="{FF2B5EF4-FFF2-40B4-BE49-F238E27FC236}">
                <a16:creationId xmlns:a16="http://schemas.microsoft.com/office/drawing/2014/main" id="{F878A832-2BB0-B148-AFCA-038379E25438}"/>
              </a:ext>
            </a:extLst>
          </p:cNvPr>
          <p:cNvPicPr>
            <a:picLocks noChangeAspect="1"/>
          </p:cNvPicPr>
          <p:nvPr/>
        </p:nvPicPr>
        <p:blipFill rotWithShape="1">
          <a:blip r:embed="rId6">
            <a:alphaModFix/>
            <a:extLst>
              <a:ext uri="{28A0092B-C50C-407E-A947-70E740481C1C}">
                <a14:useLocalDpi xmlns:a14="http://schemas.microsoft.com/office/drawing/2010/main"/>
              </a:ext>
            </a:extLst>
          </a:blip>
          <a:srcRect/>
          <a:stretch/>
        </p:blipFill>
        <p:spPr>
          <a:xfrm>
            <a:off x="-24276" y="6550429"/>
            <a:ext cx="11944727" cy="316787"/>
          </a:xfrm>
          <a:prstGeom prst="rect">
            <a:avLst/>
          </a:prstGeom>
        </p:spPr>
      </p:pic>
      <p:sp>
        <p:nvSpPr>
          <p:cNvPr id="4" name="Content Placeholder 3">
            <a:extLst>
              <a:ext uri="{FF2B5EF4-FFF2-40B4-BE49-F238E27FC236}">
                <a16:creationId xmlns:a16="http://schemas.microsoft.com/office/drawing/2014/main" id="{8F9E817A-6621-F741-9C7E-72C727239D28}"/>
              </a:ext>
            </a:extLst>
          </p:cNvPr>
          <p:cNvSpPr>
            <a:spLocks noGrp="1"/>
          </p:cNvSpPr>
          <p:nvPr>
            <p:ph idx="1"/>
          </p:nvPr>
        </p:nvSpPr>
        <p:spPr>
          <a:xfrm>
            <a:off x="1036162" y="2870390"/>
            <a:ext cx="5831494" cy="2108330"/>
          </a:xfrm>
        </p:spPr>
        <p:txBody>
          <a:bodyPr vert="horz" lIns="91440" tIns="45720" rIns="91440" bIns="45720" rtlCol="0" anchor="t">
            <a:noAutofit/>
          </a:bodyPr>
          <a:lstStyle/>
          <a:p>
            <a:pPr marL="0" indent="0">
              <a:lnSpc>
                <a:spcPct val="110000"/>
              </a:lnSpc>
              <a:buNone/>
            </a:pPr>
            <a:r>
              <a:rPr lang="en-GB" sz="2400" b="1">
                <a:solidFill>
                  <a:schemeClr val="bg1"/>
                </a:solidFill>
                <a:latin typeface="Panton Bold"/>
              </a:rPr>
              <a:t>Enabling a world in which individuals are hired and progressed solely based on their future potential, rather than past experience or privilege</a:t>
            </a:r>
            <a:endParaRPr lang="en-US" sz="2400" b="1">
              <a:solidFill>
                <a:schemeClr val="bg1"/>
              </a:solidFill>
              <a:latin typeface="Panton Bold"/>
            </a:endParaRPr>
          </a:p>
        </p:txBody>
      </p:sp>
      <p:pic>
        <p:nvPicPr>
          <p:cNvPr id="19" name="Picture 18">
            <a:extLst>
              <a:ext uri="{FF2B5EF4-FFF2-40B4-BE49-F238E27FC236}">
                <a16:creationId xmlns:a16="http://schemas.microsoft.com/office/drawing/2014/main" id="{9CB314C0-9443-F042-9191-762E9B10E562}"/>
              </a:ext>
            </a:extLst>
          </p:cNvPr>
          <p:cNvPicPr>
            <a:picLocks noChangeAspect="1"/>
          </p:cNvPicPr>
          <p:nvPr/>
        </p:nvPicPr>
        <p:blipFill rotWithShape="1">
          <a:blip r:embed="rId6">
            <a:alphaModFix/>
            <a:extLst>
              <a:ext uri="{28A0092B-C50C-407E-A947-70E740481C1C}">
                <a14:useLocalDpi xmlns:a14="http://schemas.microsoft.com/office/drawing/2010/main"/>
              </a:ext>
            </a:extLst>
          </a:blip>
          <a:srcRect/>
          <a:stretch/>
        </p:blipFill>
        <p:spPr>
          <a:xfrm>
            <a:off x="-24276" y="6548098"/>
            <a:ext cx="11944727" cy="316787"/>
          </a:xfrm>
          <a:prstGeom prst="rect">
            <a:avLst/>
          </a:prstGeom>
        </p:spPr>
      </p:pic>
      <p:cxnSp>
        <p:nvCxnSpPr>
          <p:cNvPr id="23" name="Straight Connector 22">
            <a:extLst>
              <a:ext uri="{FF2B5EF4-FFF2-40B4-BE49-F238E27FC236}">
                <a16:creationId xmlns:a16="http://schemas.microsoft.com/office/drawing/2014/main" id="{7FF0C2ED-6639-5A4D-84B3-8F1C2DE01E73}"/>
              </a:ext>
            </a:extLst>
          </p:cNvPr>
          <p:cNvCxnSpPr>
            <a:cxnSpLocks/>
          </p:cNvCxnSpPr>
          <p:nvPr/>
        </p:nvCxnSpPr>
        <p:spPr>
          <a:xfrm>
            <a:off x="1036163" y="2726141"/>
            <a:ext cx="60977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Graphic 25" descr="Business Growth outline">
            <a:extLst>
              <a:ext uri="{FF2B5EF4-FFF2-40B4-BE49-F238E27FC236}">
                <a16:creationId xmlns:a16="http://schemas.microsoft.com/office/drawing/2014/main" id="{1DE0821A-6D5B-CF4E-98AF-7F3B96E701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7107" y="1531481"/>
            <a:ext cx="1218305" cy="1218305"/>
          </a:xfrm>
          <a:prstGeom prst="rect">
            <a:avLst/>
          </a:prstGeom>
        </p:spPr>
      </p:pic>
    </p:spTree>
    <p:extLst>
      <p:ext uri="{BB962C8B-B14F-4D97-AF65-F5344CB8AC3E}">
        <p14:creationId xmlns:p14="http://schemas.microsoft.com/office/powerpoint/2010/main" val="276075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1161-8324-C749-8D7C-6CA374C6D583}"/>
              </a:ext>
            </a:extLst>
          </p:cNvPr>
          <p:cNvSpPr>
            <a:spLocks noGrp="1"/>
          </p:cNvSpPr>
          <p:nvPr>
            <p:ph type="title"/>
          </p:nvPr>
        </p:nvSpPr>
        <p:spPr/>
        <p:txBody>
          <a:bodyPr/>
          <a:lstStyle/>
          <a:p>
            <a:r>
              <a:rPr lang="en-GB"/>
              <a:t>Power of Potential</a:t>
            </a:r>
          </a:p>
        </p:txBody>
      </p:sp>
      <p:sp>
        <p:nvSpPr>
          <p:cNvPr id="4" name="Slide Number Placeholder 3">
            <a:extLst>
              <a:ext uri="{FF2B5EF4-FFF2-40B4-BE49-F238E27FC236}">
                <a16:creationId xmlns:a16="http://schemas.microsoft.com/office/drawing/2014/main" id="{045341AE-B60A-A14A-B297-A87904CD974A}"/>
              </a:ext>
            </a:extLst>
          </p:cNvPr>
          <p:cNvSpPr>
            <a:spLocks noGrp="1"/>
          </p:cNvSpPr>
          <p:nvPr>
            <p:ph type="sldNum" sz="quarter" idx="10"/>
          </p:nvPr>
        </p:nvSpPr>
        <p:spPr>
          <a:xfrm>
            <a:off x="9202506" y="6493351"/>
            <a:ext cx="2797407" cy="331932"/>
          </a:xfrm>
        </p:spPr>
        <p:txBody>
          <a:bodyPr/>
          <a:lstStyle/>
          <a:p>
            <a:r>
              <a:rPr lang="en-US"/>
              <a:t> </a:t>
            </a:r>
            <a:endParaRPr lang="en-US">
              <a:solidFill>
                <a:schemeClr val="tx1"/>
              </a:solidFill>
            </a:endParaRPr>
          </a:p>
        </p:txBody>
      </p:sp>
      <p:sp>
        <p:nvSpPr>
          <p:cNvPr id="35" name="Title 1">
            <a:extLst>
              <a:ext uri="{FF2B5EF4-FFF2-40B4-BE49-F238E27FC236}">
                <a16:creationId xmlns:a16="http://schemas.microsoft.com/office/drawing/2014/main" id="{CD72D965-A30A-8344-B0FB-91DD2D67F25F}"/>
              </a:ext>
            </a:extLst>
          </p:cNvPr>
          <p:cNvSpPr txBox="1">
            <a:spLocks/>
          </p:cNvSpPr>
          <p:nvPr/>
        </p:nvSpPr>
        <p:spPr>
          <a:xfrm>
            <a:off x="2720099" y="800100"/>
            <a:ext cx="6082013" cy="6635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Panton Bold" pitchFamily="2" charset="77"/>
                <a:ea typeface="+mj-ea"/>
                <a:cs typeface="+mj-cs"/>
              </a:defRPr>
            </a:lvl1pPr>
          </a:lstStyle>
          <a:p>
            <a:r>
              <a:rPr lang="en-GB" sz="2000"/>
              <a:t>What is the Amberjack Future Potential Model</a:t>
            </a:r>
          </a:p>
        </p:txBody>
      </p:sp>
      <p:sp>
        <p:nvSpPr>
          <p:cNvPr id="41" name="Rectangle 40">
            <a:extLst>
              <a:ext uri="{FF2B5EF4-FFF2-40B4-BE49-F238E27FC236}">
                <a16:creationId xmlns:a16="http://schemas.microsoft.com/office/drawing/2014/main" id="{1BB5E10F-3C48-8E45-BA04-F0BF3CFD693B}"/>
              </a:ext>
            </a:extLst>
          </p:cNvPr>
          <p:cNvSpPr/>
          <p:nvPr/>
        </p:nvSpPr>
        <p:spPr>
          <a:xfrm>
            <a:off x="6085268" y="3995219"/>
            <a:ext cx="3068885" cy="2467569"/>
          </a:xfrm>
          <a:prstGeom prst="rect">
            <a:avLst/>
          </a:prstGeom>
          <a:solidFill>
            <a:schemeClr val="bg1"/>
          </a:solidFill>
          <a:ln>
            <a:noFill/>
          </a:ln>
          <a:effectLst>
            <a:outerShdw blurRad="228276" dist="38100" dir="5400000" algn="t" rotWithShape="0">
              <a:prstClr val="black">
                <a:alpha val="987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a:extLst>
              <a:ext uri="{FF2B5EF4-FFF2-40B4-BE49-F238E27FC236}">
                <a16:creationId xmlns:a16="http://schemas.microsoft.com/office/drawing/2014/main" id="{7D85AE86-4D5F-BB4D-91F3-CAA122369FBD}"/>
              </a:ext>
            </a:extLst>
          </p:cNvPr>
          <p:cNvSpPr/>
          <p:nvPr/>
        </p:nvSpPr>
        <p:spPr>
          <a:xfrm>
            <a:off x="2794482" y="4002427"/>
            <a:ext cx="3072917" cy="2467569"/>
          </a:xfrm>
          <a:prstGeom prst="rect">
            <a:avLst/>
          </a:prstGeom>
          <a:solidFill>
            <a:schemeClr val="bg1"/>
          </a:solidFill>
          <a:ln>
            <a:noFill/>
          </a:ln>
          <a:effectLst>
            <a:outerShdw blurRad="228276" dist="38100" dir="5400000" algn="t" rotWithShape="0">
              <a:prstClr val="black">
                <a:alpha val="987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Rectangle 39">
            <a:extLst>
              <a:ext uri="{FF2B5EF4-FFF2-40B4-BE49-F238E27FC236}">
                <a16:creationId xmlns:a16="http://schemas.microsoft.com/office/drawing/2014/main" id="{D7C80A00-8498-0644-95A1-16BF8E10E865}"/>
              </a:ext>
            </a:extLst>
          </p:cNvPr>
          <p:cNvSpPr/>
          <p:nvPr/>
        </p:nvSpPr>
        <p:spPr>
          <a:xfrm>
            <a:off x="6085268" y="1384800"/>
            <a:ext cx="3068885" cy="2467569"/>
          </a:xfrm>
          <a:prstGeom prst="rect">
            <a:avLst/>
          </a:prstGeom>
          <a:solidFill>
            <a:schemeClr val="bg1"/>
          </a:solidFill>
          <a:ln>
            <a:noFill/>
          </a:ln>
          <a:effectLst>
            <a:outerShdw blurRad="228276" dist="38100" dir="5400000" algn="t" rotWithShape="0">
              <a:prstClr val="black">
                <a:alpha val="987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Rectangle 38">
            <a:extLst>
              <a:ext uri="{FF2B5EF4-FFF2-40B4-BE49-F238E27FC236}">
                <a16:creationId xmlns:a16="http://schemas.microsoft.com/office/drawing/2014/main" id="{DADA5B5E-B1F5-6644-824E-EF2CDBB9682C}"/>
              </a:ext>
            </a:extLst>
          </p:cNvPr>
          <p:cNvSpPr/>
          <p:nvPr/>
        </p:nvSpPr>
        <p:spPr>
          <a:xfrm>
            <a:off x="2794482" y="1384800"/>
            <a:ext cx="3072917" cy="2467569"/>
          </a:xfrm>
          <a:prstGeom prst="rect">
            <a:avLst/>
          </a:prstGeom>
          <a:solidFill>
            <a:schemeClr val="bg1"/>
          </a:solidFill>
          <a:ln>
            <a:noFill/>
          </a:ln>
          <a:effectLst>
            <a:outerShdw blurRad="228276" dist="38100" dir="5400000" algn="t" rotWithShape="0">
              <a:prstClr val="black">
                <a:alpha val="987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ectangle 20">
            <a:extLst>
              <a:ext uri="{FF2B5EF4-FFF2-40B4-BE49-F238E27FC236}">
                <a16:creationId xmlns:a16="http://schemas.microsoft.com/office/drawing/2014/main" id="{8BDE0A52-2097-224C-9B91-0BA121A46CCE}"/>
              </a:ext>
            </a:extLst>
          </p:cNvPr>
          <p:cNvSpPr/>
          <p:nvPr/>
        </p:nvSpPr>
        <p:spPr>
          <a:xfrm>
            <a:off x="6081745" y="3922742"/>
            <a:ext cx="3068885" cy="2547253"/>
          </a:xfrm>
          <a:prstGeom prst="rect">
            <a:avLst/>
          </a:prstGeom>
          <a:gradFill>
            <a:gsLst>
              <a:gs pos="0">
                <a:schemeClr val="accent3"/>
              </a:gs>
              <a:gs pos="9900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Rectangle 19">
            <a:extLst>
              <a:ext uri="{FF2B5EF4-FFF2-40B4-BE49-F238E27FC236}">
                <a16:creationId xmlns:a16="http://schemas.microsoft.com/office/drawing/2014/main" id="{78A0F660-5BEC-C240-A323-4CB39ECC5377}"/>
              </a:ext>
            </a:extLst>
          </p:cNvPr>
          <p:cNvSpPr/>
          <p:nvPr/>
        </p:nvSpPr>
        <p:spPr>
          <a:xfrm>
            <a:off x="2787240" y="3918140"/>
            <a:ext cx="3076634" cy="2551856"/>
          </a:xfrm>
          <a:prstGeom prst="rect">
            <a:avLst/>
          </a:prstGeom>
          <a:gradFill>
            <a:gsLst>
              <a:gs pos="0">
                <a:schemeClr val="accent4"/>
              </a:gs>
              <a:gs pos="98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ectangle 17">
            <a:hlinkClick r:id="" action="ppaction://noaction" highlightClick="1"/>
            <a:extLst>
              <a:ext uri="{FF2B5EF4-FFF2-40B4-BE49-F238E27FC236}">
                <a16:creationId xmlns:a16="http://schemas.microsoft.com/office/drawing/2014/main" id="{85E30F01-F1EB-B344-9A37-0163AD5EC6FC}"/>
              </a:ext>
            </a:extLst>
          </p:cNvPr>
          <p:cNvSpPr/>
          <p:nvPr/>
        </p:nvSpPr>
        <p:spPr>
          <a:xfrm>
            <a:off x="2794989" y="1384800"/>
            <a:ext cx="3068885" cy="2467568"/>
          </a:xfrm>
          <a:prstGeom prst="rect">
            <a:avLst/>
          </a:prstGeom>
          <a:gradFill>
            <a:gsLst>
              <a:gs pos="0">
                <a:schemeClr val="accent2"/>
              </a:gs>
              <a:gs pos="99000">
                <a:schemeClr val="accent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18">
            <a:extLst>
              <a:ext uri="{FF2B5EF4-FFF2-40B4-BE49-F238E27FC236}">
                <a16:creationId xmlns:a16="http://schemas.microsoft.com/office/drawing/2014/main" id="{15C8A6D4-B646-FD41-9C32-F341E39A35FB}"/>
              </a:ext>
            </a:extLst>
          </p:cNvPr>
          <p:cNvSpPr/>
          <p:nvPr/>
        </p:nvSpPr>
        <p:spPr>
          <a:xfrm>
            <a:off x="6088792" y="1384799"/>
            <a:ext cx="3062182" cy="2484007"/>
          </a:xfrm>
          <a:prstGeom prst="rect">
            <a:avLst/>
          </a:prstGeom>
          <a:gradFill>
            <a:gsLst>
              <a:gs pos="0">
                <a:schemeClr val="accent6"/>
              </a:gs>
              <a:gs pos="99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662F8371-4593-7A41-9E22-B3C484259BFA}"/>
              </a:ext>
            </a:extLst>
          </p:cNvPr>
          <p:cNvSpPr txBox="1"/>
          <p:nvPr/>
        </p:nvSpPr>
        <p:spPr>
          <a:xfrm>
            <a:off x="2866216" y="2245529"/>
            <a:ext cx="1111678" cy="400110"/>
          </a:xfrm>
          <a:prstGeom prst="rect">
            <a:avLst/>
          </a:prstGeom>
          <a:noFill/>
          <a:ln>
            <a:noFill/>
          </a:ln>
        </p:spPr>
        <p:txBody>
          <a:bodyPr wrap="square" rtlCol="0">
            <a:spAutoFit/>
          </a:bodyPr>
          <a:lstStyle/>
          <a:p>
            <a:r>
              <a:rPr lang="en-US" sz="2000" b="1">
                <a:solidFill>
                  <a:schemeClr val="bg1"/>
                </a:solidFill>
                <a:latin typeface="Panton Bold" pitchFamily="2" charset="77"/>
              </a:rPr>
              <a:t>Grit</a:t>
            </a:r>
          </a:p>
        </p:txBody>
      </p:sp>
      <p:sp>
        <p:nvSpPr>
          <p:cNvPr id="27" name="TextBox 26">
            <a:extLst>
              <a:ext uri="{FF2B5EF4-FFF2-40B4-BE49-F238E27FC236}">
                <a16:creationId xmlns:a16="http://schemas.microsoft.com/office/drawing/2014/main" id="{A3506869-30F6-814B-9FA3-279A9AAE1364}"/>
              </a:ext>
            </a:extLst>
          </p:cNvPr>
          <p:cNvSpPr txBox="1"/>
          <p:nvPr/>
        </p:nvSpPr>
        <p:spPr>
          <a:xfrm>
            <a:off x="6160369" y="2249921"/>
            <a:ext cx="1966527" cy="400110"/>
          </a:xfrm>
          <a:prstGeom prst="rect">
            <a:avLst/>
          </a:prstGeom>
          <a:noFill/>
          <a:ln>
            <a:noFill/>
          </a:ln>
        </p:spPr>
        <p:txBody>
          <a:bodyPr wrap="square" rtlCol="0">
            <a:spAutoFit/>
          </a:bodyPr>
          <a:lstStyle/>
          <a:p>
            <a:r>
              <a:rPr lang="en-US" sz="2000" b="1">
                <a:solidFill>
                  <a:schemeClr val="bg1"/>
                </a:solidFill>
                <a:latin typeface="Panton Bold" pitchFamily="2" charset="77"/>
              </a:rPr>
              <a:t>Creative Force</a:t>
            </a:r>
          </a:p>
        </p:txBody>
      </p:sp>
      <p:sp>
        <p:nvSpPr>
          <p:cNvPr id="29" name="TextBox 28">
            <a:extLst>
              <a:ext uri="{FF2B5EF4-FFF2-40B4-BE49-F238E27FC236}">
                <a16:creationId xmlns:a16="http://schemas.microsoft.com/office/drawing/2014/main" id="{F2D8DD97-050E-D14B-9E19-2A1FAE69964B}"/>
              </a:ext>
            </a:extLst>
          </p:cNvPr>
          <p:cNvSpPr txBox="1"/>
          <p:nvPr/>
        </p:nvSpPr>
        <p:spPr>
          <a:xfrm>
            <a:off x="6160369" y="4203867"/>
            <a:ext cx="1966528" cy="707886"/>
          </a:xfrm>
          <a:prstGeom prst="rect">
            <a:avLst/>
          </a:prstGeom>
          <a:noFill/>
          <a:ln>
            <a:noFill/>
          </a:ln>
        </p:spPr>
        <p:txBody>
          <a:bodyPr wrap="square" rtlCol="0">
            <a:spAutoFit/>
          </a:bodyPr>
          <a:lstStyle/>
          <a:p>
            <a:r>
              <a:rPr lang="en-US" sz="2000" b="1">
                <a:solidFill>
                  <a:schemeClr val="bg1"/>
                </a:solidFill>
                <a:latin typeface="Panton Bold" pitchFamily="2" charset="77"/>
              </a:rPr>
              <a:t>Applied Intellect </a:t>
            </a:r>
          </a:p>
        </p:txBody>
      </p:sp>
      <p:cxnSp>
        <p:nvCxnSpPr>
          <p:cNvPr id="31" name="Straight Connector 30">
            <a:extLst>
              <a:ext uri="{FF2B5EF4-FFF2-40B4-BE49-F238E27FC236}">
                <a16:creationId xmlns:a16="http://schemas.microsoft.com/office/drawing/2014/main" id="{8C72B5C1-B32D-604A-946B-112B0B5622E4}"/>
              </a:ext>
            </a:extLst>
          </p:cNvPr>
          <p:cNvCxnSpPr>
            <a:cxnSpLocks/>
          </p:cNvCxnSpPr>
          <p:nvPr/>
        </p:nvCxnSpPr>
        <p:spPr>
          <a:xfrm>
            <a:off x="2866216" y="2618584"/>
            <a:ext cx="2889346"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8F7DA9F-C846-5C44-A567-752DEB5C98DC}"/>
              </a:ext>
            </a:extLst>
          </p:cNvPr>
          <p:cNvCxnSpPr>
            <a:cxnSpLocks/>
          </p:cNvCxnSpPr>
          <p:nvPr/>
        </p:nvCxnSpPr>
        <p:spPr>
          <a:xfrm>
            <a:off x="6160369" y="2620909"/>
            <a:ext cx="291745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7C94B42-843F-E440-A663-A2FCEDEBAB68}"/>
              </a:ext>
            </a:extLst>
          </p:cNvPr>
          <p:cNvCxnSpPr>
            <a:cxnSpLocks/>
          </p:cNvCxnSpPr>
          <p:nvPr/>
        </p:nvCxnSpPr>
        <p:spPr>
          <a:xfrm>
            <a:off x="2866216" y="5243109"/>
            <a:ext cx="2864863"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1DF7496-52B3-134E-B902-2FB25D4C3028}"/>
              </a:ext>
            </a:extLst>
          </p:cNvPr>
          <p:cNvCxnSpPr>
            <a:cxnSpLocks/>
          </p:cNvCxnSpPr>
          <p:nvPr/>
        </p:nvCxnSpPr>
        <p:spPr>
          <a:xfrm>
            <a:off x="6160369" y="5231076"/>
            <a:ext cx="28565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FE541A71-47D0-884A-9339-652E115DCC94}"/>
              </a:ext>
            </a:extLst>
          </p:cNvPr>
          <p:cNvSpPr txBox="1"/>
          <p:nvPr/>
        </p:nvSpPr>
        <p:spPr>
          <a:xfrm>
            <a:off x="2866216" y="4556424"/>
            <a:ext cx="1504317" cy="707886"/>
          </a:xfrm>
          <a:prstGeom prst="rect">
            <a:avLst/>
          </a:prstGeom>
          <a:noFill/>
        </p:spPr>
        <p:txBody>
          <a:bodyPr wrap="square" rtlCol="0">
            <a:spAutoFit/>
          </a:bodyPr>
          <a:lstStyle/>
          <a:p>
            <a:r>
              <a:rPr lang="en-US" sz="2000" b="1">
                <a:solidFill>
                  <a:schemeClr val="bg1"/>
                </a:solidFill>
                <a:latin typeface="Panton Bold" pitchFamily="2" charset="77"/>
              </a:rPr>
              <a:t>Digital Mindset</a:t>
            </a:r>
          </a:p>
        </p:txBody>
      </p:sp>
      <p:sp>
        <p:nvSpPr>
          <p:cNvPr id="36" name="TextBox 35">
            <a:extLst>
              <a:ext uri="{FF2B5EF4-FFF2-40B4-BE49-F238E27FC236}">
                <a16:creationId xmlns:a16="http://schemas.microsoft.com/office/drawing/2014/main" id="{3F323F02-FF21-3841-BCA8-583402141AF4}"/>
              </a:ext>
            </a:extLst>
          </p:cNvPr>
          <p:cNvSpPr txBox="1"/>
          <p:nvPr/>
        </p:nvSpPr>
        <p:spPr>
          <a:xfrm>
            <a:off x="2889185" y="2712527"/>
            <a:ext cx="2864863" cy="1015663"/>
          </a:xfrm>
          <a:prstGeom prst="rect">
            <a:avLst/>
          </a:prstGeom>
          <a:noFill/>
          <a:ln>
            <a:noFill/>
          </a:ln>
        </p:spPr>
        <p:txBody>
          <a:bodyPr wrap="square" rtlCol="0">
            <a:spAutoFit/>
          </a:bodyPr>
          <a:lstStyle/>
          <a:p>
            <a:pPr algn="ctr"/>
            <a:r>
              <a:rPr lang="en-US" sz="1200">
                <a:solidFill>
                  <a:schemeClr val="bg1"/>
                </a:solidFill>
                <a:latin typeface="Panton" pitchFamily="2" charset="77"/>
              </a:rPr>
              <a:t>Resilience</a:t>
            </a:r>
          </a:p>
          <a:p>
            <a:pPr algn="ctr"/>
            <a:endParaRPr lang="en-US" sz="1200">
              <a:solidFill>
                <a:schemeClr val="bg1"/>
              </a:solidFill>
              <a:latin typeface="Panton" pitchFamily="2" charset="77"/>
            </a:endParaRPr>
          </a:p>
          <a:p>
            <a:pPr algn="ctr"/>
            <a:r>
              <a:rPr lang="en-US" sz="1200">
                <a:solidFill>
                  <a:schemeClr val="bg1"/>
                </a:solidFill>
                <a:latin typeface="Panton" pitchFamily="2" charset="77"/>
              </a:rPr>
              <a:t>Passion</a:t>
            </a:r>
          </a:p>
          <a:p>
            <a:pPr algn="ctr"/>
            <a:endParaRPr lang="en-US" sz="1200">
              <a:solidFill>
                <a:schemeClr val="bg1"/>
              </a:solidFill>
              <a:latin typeface="Panton" pitchFamily="2" charset="77"/>
            </a:endParaRPr>
          </a:p>
          <a:p>
            <a:pPr algn="ctr"/>
            <a:r>
              <a:rPr lang="en-US" sz="1200">
                <a:solidFill>
                  <a:schemeClr val="bg1"/>
                </a:solidFill>
                <a:latin typeface="Panton" pitchFamily="2" charset="77"/>
              </a:rPr>
              <a:t>Delivery</a:t>
            </a:r>
          </a:p>
        </p:txBody>
      </p:sp>
      <p:sp>
        <p:nvSpPr>
          <p:cNvPr id="38" name="TextBox 37">
            <a:extLst>
              <a:ext uri="{FF2B5EF4-FFF2-40B4-BE49-F238E27FC236}">
                <a16:creationId xmlns:a16="http://schemas.microsoft.com/office/drawing/2014/main" id="{C81B2C6E-60DF-DD46-BEED-7C73E434C3BD}"/>
              </a:ext>
            </a:extLst>
          </p:cNvPr>
          <p:cNvSpPr txBox="1"/>
          <p:nvPr/>
        </p:nvSpPr>
        <p:spPr>
          <a:xfrm>
            <a:off x="6183755" y="2714711"/>
            <a:ext cx="2864863" cy="1184940"/>
          </a:xfrm>
          <a:prstGeom prst="rect">
            <a:avLst/>
          </a:prstGeom>
          <a:noFill/>
          <a:ln>
            <a:noFill/>
          </a:ln>
        </p:spPr>
        <p:txBody>
          <a:bodyPr wrap="square" rtlCol="0">
            <a:spAutoFit/>
          </a:bodyPr>
          <a:lstStyle/>
          <a:p>
            <a:pPr algn="ctr"/>
            <a:r>
              <a:rPr lang="en-US" sz="1200">
                <a:solidFill>
                  <a:schemeClr val="bg1"/>
                </a:solidFill>
                <a:latin typeface="Panton" pitchFamily="2" charset="77"/>
              </a:rPr>
              <a:t>Future Focused</a:t>
            </a:r>
          </a:p>
          <a:p>
            <a:pPr algn="ctr"/>
            <a:endParaRPr lang="en-US" sz="1200">
              <a:solidFill>
                <a:schemeClr val="bg1"/>
              </a:solidFill>
              <a:latin typeface="Panton" pitchFamily="2" charset="77"/>
            </a:endParaRPr>
          </a:p>
          <a:p>
            <a:pPr algn="ctr"/>
            <a:r>
              <a:rPr lang="en-US" sz="1200">
                <a:solidFill>
                  <a:schemeClr val="bg1"/>
                </a:solidFill>
                <a:latin typeface="Panton" pitchFamily="2" charset="77"/>
              </a:rPr>
              <a:t>Original Vision</a:t>
            </a:r>
          </a:p>
          <a:p>
            <a:pPr algn="ctr"/>
            <a:endParaRPr lang="en-US" sz="1200">
              <a:solidFill>
                <a:schemeClr val="bg1"/>
              </a:solidFill>
              <a:latin typeface="Panton" pitchFamily="2" charset="77"/>
            </a:endParaRPr>
          </a:p>
          <a:p>
            <a:pPr algn="ctr"/>
            <a:r>
              <a:rPr lang="en-US" sz="1200">
                <a:solidFill>
                  <a:schemeClr val="bg1"/>
                </a:solidFill>
                <a:latin typeface="Panton" pitchFamily="2" charset="77"/>
              </a:rPr>
              <a:t>Agent of Change</a:t>
            </a:r>
          </a:p>
          <a:p>
            <a:pPr algn="ctr"/>
            <a:endParaRPr lang="en-US" sz="1100">
              <a:solidFill>
                <a:schemeClr val="bg1"/>
              </a:solidFill>
              <a:latin typeface="Panton" pitchFamily="2" charset="77"/>
            </a:endParaRPr>
          </a:p>
        </p:txBody>
      </p:sp>
      <p:sp>
        <p:nvSpPr>
          <p:cNvPr id="43" name="TextBox 42">
            <a:extLst>
              <a:ext uri="{FF2B5EF4-FFF2-40B4-BE49-F238E27FC236}">
                <a16:creationId xmlns:a16="http://schemas.microsoft.com/office/drawing/2014/main" id="{E0F544BD-8715-2B41-AF4C-A8BE022B1568}"/>
              </a:ext>
            </a:extLst>
          </p:cNvPr>
          <p:cNvSpPr txBox="1"/>
          <p:nvPr/>
        </p:nvSpPr>
        <p:spPr>
          <a:xfrm>
            <a:off x="2889185" y="5334886"/>
            <a:ext cx="2864863" cy="1015663"/>
          </a:xfrm>
          <a:prstGeom prst="rect">
            <a:avLst/>
          </a:prstGeom>
          <a:noFill/>
          <a:ln>
            <a:noFill/>
          </a:ln>
        </p:spPr>
        <p:txBody>
          <a:bodyPr wrap="square" rtlCol="0">
            <a:spAutoFit/>
          </a:bodyPr>
          <a:lstStyle/>
          <a:p>
            <a:pPr algn="ctr"/>
            <a:r>
              <a:rPr lang="en-US" sz="1200">
                <a:solidFill>
                  <a:schemeClr val="bg1"/>
                </a:solidFill>
                <a:latin typeface="Panton" pitchFamily="2" charset="77"/>
              </a:rPr>
              <a:t>Technological Embracement</a:t>
            </a:r>
          </a:p>
          <a:p>
            <a:pPr algn="ctr"/>
            <a:endParaRPr lang="en-US" sz="1200">
              <a:solidFill>
                <a:schemeClr val="bg1"/>
              </a:solidFill>
              <a:latin typeface="Panton" pitchFamily="2" charset="77"/>
            </a:endParaRPr>
          </a:p>
          <a:p>
            <a:pPr algn="ctr"/>
            <a:r>
              <a:rPr lang="en-US" sz="1200">
                <a:solidFill>
                  <a:schemeClr val="bg1"/>
                </a:solidFill>
                <a:latin typeface="Panton" pitchFamily="2" charset="77"/>
              </a:rPr>
              <a:t>Digital Creativity</a:t>
            </a:r>
          </a:p>
          <a:p>
            <a:pPr algn="ctr"/>
            <a:endParaRPr lang="en-US" sz="1200">
              <a:solidFill>
                <a:schemeClr val="bg1"/>
              </a:solidFill>
              <a:latin typeface="Panton" pitchFamily="2" charset="77"/>
            </a:endParaRPr>
          </a:p>
          <a:p>
            <a:pPr algn="ctr"/>
            <a:endParaRPr lang="en-US" sz="1200">
              <a:solidFill>
                <a:schemeClr val="bg1"/>
              </a:solidFill>
              <a:latin typeface="Panton" pitchFamily="2" charset="77"/>
            </a:endParaRPr>
          </a:p>
        </p:txBody>
      </p:sp>
      <p:sp>
        <p:nvSpPr>
          <p:cNvPr id="44" name="TextBox 43">
            <a:extLst>
              <a:ext uri="{FF2B5EF4-FFF2-40B4-BE49-F238E27FC236}">
                <a16:creationId xmlns:a16="http://schemas.microsoft.com/office/drawing/2014/main" id="{B2E177B4-11EC-3845-9134-F6CE8E58E5F8}"/>
              </a:ext>
            </a:extLst>
          </p:cNvPr>
          <p:cNvSpPr txBox="1"/>
          <p:nvPr/>
        </p:nvSpPr>
        <p:spPr>
          <a:xfrm>
            <a:off x="6183754" y="5334324"/>
            <a:ext cx="2864863" cy="1015663"/>
          </a:xfrm>
          <a:prstGeom prst="rect">
            <a:avLst/>
          </a:prstGeom>
          <a:noFill/>
          <a:ln>
            <a:noFill/>
          </a:ln>
        </p:spPr>
        <p:txBody>
          <a:bodyPr wrap="square" rtlCol="0">
            <a:spAutoFit/>
          </a:bodyPr>
          <a:lstStyle/>
          <a:p>
            <a:pPr algn="ctr"/>
            <a:r>
              <a:rPr lang="en-US" sz="1200">
                <a:solidFill>
                  <a:schemeClr val="bg1"/>
                </a:solidFill>
                <a:latin typeface="Panton" pitchFamily="2" charset="77"/>
              </a:rPr>
              <a:t>Learning agility</a:t>
            </a:r>
          </a:p>
          <a:p>
            <a:pPr algn="ctr"/>
            <a:endParaRPr lang="en-US" sz="1200">
              <a:solidFill>
                <a:schemeClr val="bg1"/>
              </a:solidFill>
              <a:latin typeface="Panton" pitchFamily="2" charset="77"/>
            </a:endParaRPr>
          </a:p>
          <a:p>
            <a:pPr algn="ctr"/>
            <a:r>
              <a:rPr lang="en-US" sz="1200">
                <a:solidFill>
                  <a:schemeClr val="bg1"/>
                </a:solidFill>
                <a:latin typeface="Panton" pitchFamily="2" charset="77"/>
              </a:rPr>
              <a:t>Cognitive ability</a:t>
            </a:r>
          </a:p>
          <a:p>
            <a:pPr algn="ctr"/>
            <a:endParaRPr lang="en-US" sz="1200">
              <a:solidFill>
                <a:schemeClr val="bg1"/>
              </a:solidFill>
              <a:latin typeface="Panton" pitchFamily="2" charset="77"/>
            </a:endParaRPr>
          </a:p>
          <a:p>
            <a:pPr algn="ctr"/>
            <a:r>
              <a:rPr lang="en-US" sz="1200">
                <a:solidFill>
                  <a:schemeClr val="bg1"/>
                </a:solidFill>
                <a:latin typeface="Panton" pitchFamily="2" charset="77"/>
              </a:rPr>
              <a:t>Emotional and Social Awareness</a:t>
            </a:r>
          </a:p>
        </p:txBody>
      </p:sp>
      <p:pic>
        <p:nvPicPr>
          <p:cNvPr id="7" name="Graphic 6" descr="Aspiration outline">
            <a:hlinkClick r:id="" action="ppaction://noaction"/>
            <a:extLst>
              <a:ext uri="{FF2B5EF4-FFF2-40B4-BE49-F238E27FC236}">
                <a16:creationId xmlns:a16="http://schemas.microsoft.com/office/drawing/2014/main" id="{88180C91-9FD2-4146-92BA-3A0FD5283C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3261" y="1516027"/>
            <a:ext cx="1060414" cy="1060414"/>
          </a:xfrm>
          <a:prstGeom prst="rect">
            <a:avLst/>
          </a:prstGeom>
        </p:spPr>
      </p:pic>
      <p:pic>
        <p:nvPicPr>
          <p:cNvPr id="9" name="Graphic 8" descr="New outline">
            <a:hlinkClick r:id="" action="ppaction://noaction"/>
            <a:extLst>
              <a:ext uri="{FF2B5EF4-FFF2-40B4-BE49-F238E27FC236}">
                <a16:creationId xmlns:a16="http://schemas.microsoft.com/office/drawing/2014/main" id="{C4971F10-EC58-E94B-A099-852C2D2713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3710" y="1520561"/>
            <a:ext cx="1064110" cy="1064110"/>
          </a:xfrm>
          <a:prstGeom prst="rect">
            <a:avLst/>
          </a:prstGeom>
        </p:spPr>
      </p:pic>
      <p:pic>
        <p:nvPicPr>
          <p:cNvPr id="17" name="Graphic 16" descr="Programmer male outline">
            <a:hlinkClick r:id="" action="ppaction://noaction"/>
            <a:extLst>
              <a:ext uri="{FF2B5EF4-FFF2-40B4-BE49-F238E27FC236}">
                <a16:creationId xmlns:a16="http://schemas.microsoft.com/office/drawing/2014/main" id="{36DAD2D8-B8A0-D34D-A33E-445A561F6E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84880" y="3960456"/>
            <a:ext cx="1238570" cy="1238570"/>
          </a:xfrm>
          <a:prstGeom prst="rect">
            <a:avLst/>
          </a:prstGeom>
        </p:spPr>
      </p:pic>
      <p:pic>
        <p:nvPicPr>
          <p:cNvPr id="23" name="Graphic 22" descr="Connections outline">
            <a:hlinkClick r:id="" action="ppaction://noaction"/>
            <a:extLst>
              <a:ext uri="{FF2B5EF4-FFF2-40B4-BE49-F238E27FC236}">
                <a16:creationId xmlns:a16="http://schemas.microsoft.com/office/drawing/2014/main" id="{9AB34D7F-87DD-5F41-B190-1A8226BC50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9948" y="4114552"/>
            <a:ext cx="1076922" cy="1076922"/>
          </a:xfrm>
          <a:prstGeom prst="rect">
            <a:avLst/>
          </a:prstGeom>
        </p:spPr>
      </p:pic>
      <p:cxnSp>
        <p:nvCxnSpPr>
          <p:cNvPr id="45" name="Straight Connector 44">
            <a:extLst>
              <a:ext uri="{FF2B5EF4-FFF2-40B4-BE49-F238E27FC236}">
                <a16:creationId xmlns:a16="http://schemas.microsoft.com/office/drawing/2014/main" id="{AE508753-C040-E94E-827F-38E231B8673E}"/>
              </a:ext>
            </a:extLst>
          </p:cNvPr>
          <p:cNvCxnSpPr>
            <a:cxnSpLocks/>
          </p:cNvCxnSpPr>
          <p:nvPr/>
        </p:nvCxnSpPr>
        <p:spPr>
          <a:xfrm>
            <a:off x="2793932" y="1288828"/>
            <a:ext cx="63566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lide Number Placeholder 1">
            <a:extLst>
              <a:ext uri="{FF2B5EF4-FFF2-40B4-BE49-F238E27FC236}">
                <a16:creationId xmlns:a16="http://schemas.microsoft.com/office/drawing/2014/main" id="{8B0B6A81-8BE5-2612-7C9C-FF5248358E18}"/>
              </a:ext>
            </a:extLst>
          </p:cNvPr>
          <p:cNvSpPr txBox="1">
            <a:spLocks/>
          </p:cNvSpPr>
          <p:nvPr/>
        </p:nvSpPr>
        <p:spPr>
          <a:xfrm>
            <a:off x="9312930" y="6470186"/>
            <a:ext cx="2797407" cy="331932"/>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chemeClr val="tx1"/>
                </a:solidFill>
                <a:latin typeface="Panton"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8F63A3B-78C7-47BE-AE5E-E10140E04643}" type="slidenum">
              <a:rPr lang="en-US" smtClean="0"/>
              <a:pPr/>
              <a:t>3</a:t>
            </a:fld>
            <a:endParaRPr lang="en-US"/>
          </a:p>
        </p:txBody>
      </p:sp>
      <p:sp>
        <p:nvSpPr>
          <p:cNvPr id="3" name="TextBox 2">
            <a:extLst>
              <a:ext uri="{FF2B5EF4-FFF2-40B4-BE49-F238E27FC236}">
                <a16:creationId xmlns:a16="http://schemas.microsoft.com/office/drawing/2014/main" id="{D59D677C-309C-3D8D-5828-2CF720887C76}"/>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1229076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A67077-0CD4-A110-3FA5-6BEB590FAECD}"/>
              </a:ext>
            </a:extLst>
          </p:cNvPr>
          <p:cNvSpPr>
            <a:spLocks noGrp="1"/>
          </p:cNvSpPr>
          <p:nvPr>
            <p:ph idx="1"/>
          </p:nvPr>
        </p:nvSpPr>
        <p:spPr/>
        <p:txBody>
          <a:bodyPr>
            <a:normAutofit fontScale="85000" lnSpcReduction="20000"/>
          </a:bodyPr>
          <a:lstStyle/>
          <a:p>
            <a:pPr marL="0" indent="0">
              <a:lnSpc>
                <a:spcPct val="120000"/>
              </a:lnSpc>
              <a:buNone/>
            </a:pPr>
            <a:r>
              <a:rPr lang="en-US" dirty="0"/>
              <a:t>Historically, most volume recruiters have used a multi-staged assessment process with several stages for candidates to progress through. Here is a typical example:</a:t>
            </a:r>
          </a:p>
          <a:p>
            <a:pPr marL="0" indent="0">
              <a:lnSpc>
                <a:spcPct val="120000"/>
              </a:lnSpc>
              <a:buNone/>
            </a:pPr>
            <a:endParaRPr lang="en-US" dirty="0"/>
          </a:p>
          <a:p>
            <a:pPr marL="0" indent="0">
              <a:lnSpc>
                <a:spcPct val="120000"/>
              </a:lnSpc>
              <a:buNone/>
            </a:pPr>
            <a:endParaRPr lang="en-GB" dirty="0"/>
          </a:p>
          <a:p>
            <a:pPr marL="0" indent="0">
              <a:lnSpc>
                <a:spcPct val="120000"/>
              </a:lnSpc>
              <a:buNone/>
            </a:pPr>
            <a:endParaRPr lang="en-GB" dirty="0"/>
          </a:p>
          <a:p>
            <a:pPr marL="0" indent="0">
              <a:lnSpc>
                <a:spcPct val="120000"/>
              </a:lnSpc>
              <a:buNone/>
            </a:pPr>
            <a:endParaRPr lang="en-GB" dirty="0"/>
          </a:p>
          <a:p>
            <a:pPr marL="0" indent="0">
              <a:lnSpc>
                <a:spcPct val="120000"/>
              </a:lnSpc>
              <a:buNone/>
            </a:pPr>
            <a:r>
              <a:rPr lang="en-GB" b="1" dirty="0">
                <a:latin typeface="Panton Bold" pitchFamily="2" charset="77"/>
              </a:rPr>
              <a:t>In this situation either:</a:t>
            </a:r>
          </a:p>
          <a:p>
            <a:pPr marL="0" indent="0">
              <a:lnSpc>
                <a:spcPct val="120000"/>
              </a:lnSpc>
              <a:buNone/>
            </a:pPr>
            <a:r>
              <a:rPr lang="en-GB" dirty="0"/>
              <a:t>1.	Candidate numbers are not reduced sufficiently at each stage to justify the cost/	candidate effort of the assessment used.</a:t>
            </a:r>
          </a:p>
          <a:p>
            <a:pPr marL="0" indent="0">
              <a:lnSpc>
                <a:spcPct val="120000"/>
              </a:lnSpc>
              <a:buNone/>
            </a:pPr>
            <a:r>
              <a:rPr lang="en-GB" dirty="0"/>
              <a:t>or </a:t>
            </a:r>
          </a:p>
          <a:p>
            <a:pPr marL="0" indent="0">
              <a:lnSpc>
                <a:spcPct val="120000"/>
              </a:lnSpc>
              <a:buNone/>
            </a:pPr>
            <a:r>
              <a:rPr lang="en-GB" dirty="0"/>
              <a:t>2.	Utility is gained by setting ill-advised, high “cut-scores” which is a problem…..  </a:t>
            </a:r>
          </a:p>
        </p:txBody>
      </p:sp>
      <p:sp>
        <p:nvSpPr>
          <p:cNvPr id="2" name="Title 1">
            <a:extLst>
              <a:ext uri="{FF2B5EF4-FFF2-40B4-BE49-F238E27FC236}">
                <a16:creationId xmlns:a16="http://schemas.microsoft.com/office/drawing/2014/main" id="{2F2CBE60-2D97-33C6-A4CA-CD26DC33F79F}"/>
              </a:ext>
            </a:extLst>
          </p:cNvPr>
          <p:cNvSpPr>
            <a:spLocks noGrp="1"/>
          </p:cNvSpPr>
          <p:nvPr>
            <p:ph type="title"/>
          </p:nvPr>
        </p:nvSpPr>
        <p:spPr/>
        <p:txBody>
          <a:bodyPr/>
          <a:lstStyle/>
          <a:p>
            <a:r>
              <a:rPr lang="en-US"/>
              <a:t>Moving from what?</a:t>
            </a:r>
            <a:endParaRPr lang="en-GB"/>
          </a:p>
        </p:txBody>
      </p:sp>
      <p:grpSp>
        <p:nvGrpSpPr>
          <p:cNvPr id="12" name="Group 11">
            <a:extLst>
              <a:ext uri="{FF2B5EF4-FFF2-40B4-BE49-F238E27FC236}">
                <a16:creationId xmlns:a16="http://schemas.microsoft.com/office/drawing/2014/main" id="{486FF8D9-FC4A-D458-8D87-3862E99A06F7}"/>
              </a:ext>
            </a:extLst>
          </p:cNvPr>
          <p:cNvGrpSpPr/>
          <p:nvPr/>
        </p:nvGrpSpPr>
        <p:grpSpPr>
          <a:xfrm>
            <a:off x="303732" y="2178803"/>
            <a:ext cx="11584537" cy="1040970"/>
            <a:chOff x="778027" y="2314413"/>
            <a:chExt cx="10635946" cy="955731"/>
          </a:xfrm>
        </p:grpSpPr>
        <p:sp>
          <p:nvSpPr>
            <p:cNvPr id="6" name="Freeform 5">
              <a:extLst>
                <a:ext uri="{FF2B5EF4-FFF2-40B4-BE49-F238E27FC236}">
                  <a16:creationId xmlns:a16="http://schemas.microsoft.com/office/drawing/2014/main" id="{6EB93530-2649-B601-6949-8845D1921C3E}"/>
                </a:ext>
              </a:extLst>
            </p:cNvPr>
            <p:cNvSpPr/>
            <p:nvPr/>
          </p:nvSpPr>
          <p:spPr>
            <a:xfrm>
              <a:off x="778027" y="2322166"/>
              <a:ext cx="2066248" cy="947978"/>
            </a:xfrm>
            <a:custGeom>
              <a:avLst/>
              <a:gdLst>
                <a:gd name="connsiteX0" fmla="*/ 0 w 2066248"/>
                <a:gd name="connsiteY0" fmla="*/ 0 h 947978"/>
                <a:gd name="connsiteX1" fmla="*/ 1592259 w 2066248"/>
                <a:gd name="connsiteY1" fmla="*/ 0 h 947978"/>
                <a:gd name="connsiteX2" fmla="*/ 2066248 w 2066248"/>
                <a:gd name="connsiteY2" fmla="*/ 473989 h 947978"/>
                <a:gd name="connsiteX3" fmla="*/ 1592259 w 2066248"/>
                <a:gd name="connsiteY3" fmla="*/ 947978 h 947978"/>
                <a:gd name="connsiteX4" fmla="*/ 0 w 2066248"/>
                <a:gd name="connsiteY4" fmla="*/ 947978 h 947978"/>
                <a:gd name="connsiteX5" fmla="*/ 473989 w 2066248"/>
                <a:gd name="connsiteY5" fmla="*/ 473989 h 947978"/>
                <a:gd name="connsiteX6" fmla="*/ 0 w 2066248"/>
                <a:gd name="connsiteY6" fmla="*/ 0 h 9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248" h="947978">
                  <a:moveTo>
                    <a:pt x="0" y="0"/>
                  </a:moveTo>
                  <a:lnTo>
                    <a:pt x="1592259" y="0"/>
                  </a:lnTo>
                  <a:lnTo>
                    <a:pt x="2066248" y="473989"/>
                  </a:lnTo>
                  <a:lnTo>
                    <a:pt x="1592259" y="947978"/>
                  </a:lnTo>
                  <a:lnTo>
                    <a:pt x="0" y="947978"/>
                  </a:lnTo>
                  <a:lnTo>
                    <a:pt x="473989" y="473989"/>
                  </a:lnTo>
                  <a:lnTo>
                    <a:pt x="0" y="0"/>
                  </a:lnTo>
                  <a:close/>
                </a:path>
              </a:pathLst>
            </a:custGeom>
            <a:gradFill flip="none" rotWithShape="1">
              <a:gsLst>
                <a:gs pos="99000">
                  <a:schemeClr val="tx2"/>
                </a:gs>
                <a:gs pos="0">
                  <a:schemeClr val="accent6"/>
                </a:gs>
              </a:gsLst>
              <a:path path="circle">
                <a:fillToRect l="100000" t="100000"/>
              </a:path>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99" tIns="26670" rIns="500659" bIns="26670" numCol="1" spcCol="1270" anchor="ctr" anchorCtr="0">
              <a:noAutofit/>
            </a:bodyPr>
            <a:lstStyle/>
            <a:p>
              <a:pPr marL="0" lvl="0" indent="0" algn="ctr" defTabSz="889000">
                <a:lnSpc>
                  <a:spcPct val="90000"/>
                </a:lnSpc>
                <a:spcBef>
                  <a:spcPct val="0"/>
                </a:spcBef>
                <a:spcAft>
                  <a:spcPct val="35000"/>
                </a:spcAft>
                <a:buNone/>
              </a:pPr>
              <a:r>
                <a:rPr lang="en-US" sz="2400" b="1" i="0" kern="1200" dirty="0">
                  <a:latin typeface="Panton Bold" pitchFamily="2" charset="77"/>
                </a:rPr>
                <a:t>1</a:t>
              </a:r>
              <a:br>
                <a:rPr lang="en-US" sz="1400" b="1" i="0" kern="1200" dirty="0">
                  <a:latin typeface="Panton Bold" pitchFamily="2" charset="77"/>
                </a:rPr>
              </a:br>
              <a:r>
                <a:rPr lang="en-US" sz="1400" b="1" i="0" kern="1200" dirty="0">
                  <a:latin typeface="Panton Bold" pitchFamily="2" charset="77"/>
                </a:rPr>
                <a:t>Application </a:t>
              </a:r>
              <a:r>
                <a:rPr lang="en-US" sz="1400" b="1" dirty="0">
                  <a:latin typeface="Panton Bold" pitchFamily="2" charset="77"/>
                </a:rPr>
                <a:t>f</a:t>
              </a:r>
              <a:r>
                <a:rPr lang="en-US" sz="1400" b="1" i="0" kern="1200" dirty="0">
                  <a:latin typeface="Panton Bold" pitchFamily="2" charset="77"/>
                </a:rPr>
                <a:t>orm</a:t>
              </a:r>
              <a:endParaRPr lang="en-GB" sz="1400" b="1" i="0" kern="1200" dirty="0">
                <a:latin typeface="Panton Bold" pitchFamily="2" charset="77"/>
              </a:endParaRPr>
            </a:p>
          </p:txBody>
        </p:sp>
        <p:sp>
          <p:nvSpPr>
            <p:cNvPr id="7" name="Freeform 6">
              <a:extLst>
                <a:ext uri="{FF2B5EF4-FFF2-40B4-BE49-F238E27FC236}">
                  <a16:creationId xmlns:a16="http://schemas.microsoft.com/office/drawing/2014/main" id="{1E1D11D3-05BE-4096-6B87-8998AD60ADE0}"/>
                </a:ext>
              </a:extLst>
            </p:cNvPr>
            <p:cNvSpPr/>
            <p:nvPr/>
          </p:nvSpPr>
          <p:spPr>
            <a:xfrm>
              <a:off x="2491967" y="2314413"/>
              <a:ext cx="2066248" cy="947978"/>
            </a:xfrm>
            <a:custGeom>
              <a:avLst/>
              <a:gdLst>
                <a:gd name="connsiteX0" fmla="*/ 0 w 2066248"/>
                <a:gd name="connsiteY0" fmla="*/ 0 h 947978"/>
                <a:gd name="connsiteX1" fmla="*/ 1592259 w 2066248"/>
                <a:gd name="connsiteY1" fmla="*/ 0 h 947978"/>
                <a:gd name="connsiteX2" fmla="*/ 2066248 w 2066248"/>
                <a:gd name="connsiteY2" fmla="*/ 473989 h 947978"/>
                <a:gd name="connsiteX3" fmla="*/ 1592259 w 2066248"/>
                <a:gd name="connsiteY3" fmla="*/ 947978 h 947978"/>
                <a:gd name="connsiteX4" fmla="*/ 0 w 2066248"/>
                <a:gd name="connsiteY4" fmla="*/ 947978 h 947978"/>
                <a:gd name="connsiteX5" fmla="*/ 473989 w 2066248"/>
                <a:gd name="connsiteY5" fmla="*/ 473989 h 947978"/>
                <a:gd name="connsiteX6" fmla="*/ 0 w 2066248"/>
                <a:gd name="connsiteY6" fmla="*/ 0 h 9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248" h="947978">
                  <a:moveTo>
                    <a:pt x="0" y="0"/>
                  </a:moveTo>
                  <a:lnTo>
                    <a:pt x="1592259" y="0"/>
                  </a:lnTo>
                  <a:lnTo>
                    <a:pt x="2066248" y="473989"/>
                  </a:lnTo>
                  <a:lnTo>
                    <a:pt x="1592259" y="947978"/>
                  </a:lnTo>
                  <a:lnTo>
                    <a:pt x="0" y="947978"/>
                  </a:lnTo>
                  <a:lnTo>
                    <a:pt x="473989" y="473989"/>
                  </a:lnTo>
                  <a:lnTo>
                    <a:pt x="0" y="0"/>
                  </a:lnTo>
                  <a:close/>
                </a:path>
              </a:pathLst>
            </a:custGeom>
            <a:gradFill flip="none" rotWithShape="1">
              <a:gsLst>
                <a:gs pos="99000">
                  <a:schemeClr val="accent3"/>
                </a:gs>
                <a:gs pos="0">
                  <a:schemeClr val="accent6"/>
                </a:gs>
              </a:gsLst>
              <a:path path="circle">
                <a:fillToRect l="100000" t="100000"/>
              </a:path>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99" tIns="26670" rIns="500659" bIns="26670" numCol="1" spcCol="1270" anchor="ctr" anchorCtr="0">
              <a:noAutofit/>
            </a:bodyPr>
            <a:lstStyle/>
            <a:p>
              <a:pPr marL="0" lvl="0" indent="0" algn="ctr" defTabSz="889000">
                <a:lnSpc>
                  <a:spcPct val="90000"/>
                </a:lnSpc>
                <a:spcBef>
                  <a:spcPct val="0"/>
                </a:spcBef>
                <a:spcAft>
                  <a:spcPct val="35000"/>
                </a:spcAft>
                <a:buNone/>
              </a:pPr>
              <a:r>
                <a:rPr lang="en-US" sz="2400" b="1" i="0" kern="1200" dirty="0">
                  <a:latin typeface="Panton Bold" pitchFamily="2" charset="77"/>
                </a:rPr>
                <a:t>2</a:t>
              </a:r>
              <a:br>
                <a:rPr lang="en-US" sz="1400" b="1" i="0" kern="1200" dirty="0">
                  <a:latin typeface="Panton Bold" pitchFamily="2" charset="77"/>
                </a:rPr>
              </a:br>
              <a:r>
                <a:rPr lang="en-US" sz="1400" b="1" i="0" kern="1200" dirty="0">
                  <a:latin typeface="Panton Bold" pitchFamily="2" charset="77"/>
                </a:rPr>
                <a:t>Situational judgement </a:t>
              </a:r>
              <a:r>
                <a:rPr lang="en-US" sz="1400" b="1" dirty="0">
                  <a:latin typeface="Panton Bold" pitchFamily="2" charset="77"/>
                </a:rPr>
                <a:t>t</a:t>
              </a:r>
              <a:r>
                <a:rPr lang="en-US" sz="1400" b="1" i="0" kern="1200" dirty="0">
                  <a:latin typeface="Panton Bold" pitchFamily="2" charset="77"/>
                </a:rPr>
                <a:t>est</a:t>
              </a:r>
              <a:endParaRPr lang="en-GB" sz="1400" b="1" i="0" kern="1200" dirty="0">
                <a:latin typeface="Panton Bold" pitchFamily="2" charset="77"/>
              </a:endParaRPr>
            </a:p>
          </p:txBody>
        </p:sp>
        <p:sp>
          <p:nvSpPr>
            <p:cNvPr id="8" name="Freeform 7">
              <a:extLst>
                <a:ext uri="{FF2B5EF4-FFF2-40B4-BE49-F238E27FC236}">
                  <a16:creationId xmlns:a16="http://schemas.microsoft.com/office/drawing/2014/main" id="{6609D012-2BC2-2EAF-A520-9C463A6D08EB}"/>
                </a:ext>
              </a:extLst>
            </p:cNvPr>
            <p:cNvSpPr/>
            <p:nvPr/>
          </p:nvSpPr>
          <p:spPr>
            <a:xfrm>
              <a:off x="4205907" y="2314413"/>
              <a:ext cx="2066248" cy="947978"/>
            </a:xfrm>
            <a:custGeom>
              <a:avLst/>
              <a:gdLst>
                <a:gd name="connsiteX0" fmla="*/ 0 w 2066248"/>
                <a:gd name="connsiteY0" fmla="*/ 0 h 947978"/>
                <a:gd name="connsiteX1" fmla="*/ 1592259 w 2066248"/>
                <a:gd name="connsiteY1" fmla="*/ 0 h 947978"/>
                <a:gd name="connsiteX2" fmla="*/ 2066248 w 2066248"/>
                <a:gd name="connsiteY2" fmla="*/ 473989 h 947978"/>
                <a:gd name="connsiteX3" fmla="*/ 1592259 w 2066248"/>
                <a:gd name="connsiteY3" fmla="*/ 947978 h 947978"/>
                <a:gd name="connsiteX4" fmla="*/ 0 w 2066248"/>
                <a:gd name="connsiteY4" fmla="*/ 947978 h 947978"/>
                <a:gd name="connsiteX5" fmla="*/ 473989 w 2066248"/>
                <a:gd name="connsiteY5" fmla="*/ 473989 h 947978"/>
                <a:gd name="connsiteX6" fmla="*/ 0 w 2066248"/>
                <a:gd name="connsiteY6" fmla="*/ 0 h 9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248" h="947978">
                  <a:moveTo>
                    <a:pt x="0" y="0"/>
                  </a:moveTo>
                  <a:lnTo>
                    <a:pt x="1592259" y="0"/>
                  </a:lnTo>
                  <a:lnTo>
                    <a:pt x="2066248" y="473989"/>
                  </a:lnTo>
                  <a:lnTo>
                    <a:pt x="1592259" y="947978"/>
                  </a:lnTo>
                  <a:lnTo>
                    <a:pt x="0" y="947978"/>
                  </a:lnTo>
                  <a:lnTo>
                    <a:pt x="473989" y="473989"/>
                  </a:lnTo>
                  <a:lnTo>
                    <a:pt x="0" y="0"/>
                  </a:lnTo>
                  <a:close/>
                </a:path>
              </a:pathLst>
            </a:custGeom>
            <a:gradFill flip="none" rotWithShape="1">
              <a:gsLst>
                <a:gs pos="0">
                  <a:schemeClr val="accent1"/>
                </a:gs>
                <a:gs pos="100000">
                  <a:schemeClr val="accent6"/>
                </a:gs>
              </a:gsLst>
              <a:lin ang="27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99" tIns="26670" rIns="500659" bIns="26670" numCol="1" spcCol="1270" anchor="ctr" anchorCtr="0">
              <a:noAutofit/>
            </a:bodyPr>
            <a:lstStyle/>
            <a:p>
              <a:pPr marL="0" lvl="0" indent="0" algn="ctr" defTabSz="889000">
                <a:lnSpc>
                  <a:spcPct val="90000"/>
                </a:lnSpc>
                <a:spcBef>
                  <a:spcPct val="0"/>
                </a:spcBef>
                <a:spcAft>
                  <a:spcPct val="35000"/>
                </a:spcAft>
                <a:buNone/>
              </a:pPr>
              <a:r>
                <a:rPr lang="en-US" sz="2400" b="1" i="0" kern="1200" dirty="0">
                  <a:latin typeface="Panton Bold" pitchFamily="2" charset="77"/>
                </a:rPr>
                <a:t>3</a:t>
              </a:r>
              <a:br>
                <a:rPr lang="en-US" sz="1400" b="1" i="0" kern="1200" dirty="0">
                  <a:latin typeface="Panton Bold" pitchFamily="2" charset="77"/>
                </a:rPr>
              </a:br>
              <a:r>
                <a:rPr lang="en-US" sz="1400" b="1" i="0" kern="1200" dirty="0">
                  <a:latin typeface="Panton Bold" pitchFamily="2" charset="77"/>
                </a:rPr>
                <a:t>Cognitive ability test</a:t>
              </a:r>
              <a:endParaRPr lang="en-GB" sz="1400" b="1" i="0" kern="1200" dirty="0">
                <a:latin typeface="Panton Bold" pitchFamily="2" charset="77"/>
              </a:endParaRPr>
            </a:p>
          </p:txBody>
        </p:sp>
        <p:sp>
          <p:nvSpPr>
            <p:cNvPr id="9" name="Freeform 8">
              <a:extLst>
                <a:ext uri="{FF2B5EF4-FFF2-40B4-BE49-F238E27FC236}">
                  <a16:creationId xmlns:a16="http://schemas.microsoft.com/office/drawing/2014/main" id="{7A76E562-5C54-3523-AB74-CC92D26D7EBE}"/>
                </a:ext>
              </a:extLst>
            </p:cNvPr>
            <p:cNvSpPr/>
            <p:nvPr/>
          </p:nvSpPr>
          <p:spPr>
            <a:xfrm>
              <a:off x="5919847" y="2314413"/>
              <a:ext cx="2066248" cy="947978"/>
            </a:xfrm>
            <a:custGeom>
              <a:avLst/>
              <a:gdLst>
                <a:gd name="connsiteX0" fmla="*/ 0 w 2066248"/>
                <a:gd name="connsiteY0" fmla="*/ 0 h 947978"/>
                <a:gd name="connsiteX1" fmla="*/ 1592259 w 2066248"/>
                <a:gd name="connsiteY1" fmla="*/ 0 h 947978"/>
                <a:gd name="connsiteX2" fmla="*/ 2066248 w 2066248"/>
                <a:gd name="connsiteY2" fmla="*/ 473989 h 947978"/>
                <a:gd name="connsiteX3" fmla="*/ 1592259 w 2066248"/>
                <a:gd name="connsiteY3" fmla="*/ 947978 h 947978"/>
                <a:gd name="connsiteX4" fmla="*/ 0 w 2066248"/>
                <a:gd name="connsiteY4" fmla="*/ 947978 h 947978"/>
                <a:gd name="connsiteX5" fmla="*/ 473989 w 2066248"/>
                <a:gd name="connsiteY5" fmla="*/ 473989 h 947978"/>
                <a:gd name="connsiteX6" fmla="*/ 0 w 2066248"/>
                <a:gd name="connsiteY6" fmla="*/ 0 h 9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248" h="947978">
                  <a:moveTo>
                    <a:pt x="0" y="0"/>
                  </a:moveTo>
                  <a:lnTo>
                    <a:pt x="1592259" y="0"/>
                  </a:lnTo>
                  <a:lnTo>
                    <a:pt x="2066248" y="473989"/>
                  </a:lnTo>
                  <a:lnTo>
                    <a:pt x="1592259" y="947978"/>
                  </a:lnTo>
                  <a:lnTo>
                    <a:pt x="0" y="947978"/>
                  </a:lnTo>
                  <a:lnTo>
                    <a:pt x="473989" y="473989"/>
                  </a:lnTo>
                  <a:lnTo>
                    <a:pt x="0" y="0"/>
                  </a:lnTo>
                  <a:close/>
                </a:path>
              </a:pathLst>
            </a:custGeom>
            <a:gradFill flip="none" rotWithShape="1">
              <a:gsLst>
                <a:gs pos="0">
                  <a:schemeClr val="accent1"/>
                </a:gs>
                <a:gs pos="100000">
                  <a:srgbClr val="0E6896"/>
                </a:gs>
              </a:gsLst>
              <a:lin ang="2700000" scaled="0"/>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99" tIns="26670" rIns="500659" bIns="26670" numCol="1" spcCol="1270" anchor="ctr" anchorCtr="0">
              <a:noAutofit/>
            </a:bodyPr>
            <a:lstStyle/>
            <a:p>
              <a:pPr marL="0" lvl="0" indent="0" algn="ctr" defTabSz="889000">
                <a:lnSpc>
                  <a:spcPct val="90000"/>
                </a:lnSpc>
                <a:spcBef>
                  <a:spcPct val="0"/>
                </a:spcBef>
                <a:spcAft>
                  <a:spcPct val="35000"/>
                </a:spcAft>
                <a:buNone/>
              </a:pPr>
              <a:r>
                <a:rPr lang="en-US" sz="2400" b="1" i="0" kern="1200">
                  <a:latin typeface="Panton Bold" pitchFamily="2" charset="77"/>
                </a:rPr>
                <a:t>4</a:t>
              </a:r>
              <a:r>
                <a:rPr lang="en-US" sz="1400" b="1" i="0" kern="1200">
                  <a:latin typeface="Panton Bold" pitchFamily="2" charset="77"/>
                </a:rPr>
                <a:t> </a:t>
              </a:r>
              <a:br>
                <a:rPr lang="en-US" sz="1400" b="1" i="0" kern="1200">
                  <a:latin typeface="Panton Bold" pitchFamily="2" charset="77"/>
                </a:rPr>
              </a:br>
              <a:r>
                <a:rPr lang="en-US" sz="1400" b="1" i="0" kern="1200">
                  <a:latin typeface="Panton Bold" pitchFamily="2" charset="77"/>
                </a:rPr>
                <a:t>Telephone</a:t>
              </a:r>
              <a:br>
                <a:rPr lang="en-US" sz="1400" b="1" i="0" kern="1200">
                  <a:latin typeface="Panton Bold" pitchFamily="2" charset="77"/>
                </a:rPr>
              </a:br>
              <a:r>
                <a:rPr lang="en-US" sz="1200" b="1" i="0" kern="1200">
                  <a:latin typeface="Panton Bold" pitchFamily="2" charset="77"/>
                </a:rPr>
                <a:t>/video interview</a:t>
              </a:r>
              <a:endParaRPr lang="en-GB" sz="1400" b="1" i="0" kern="1200">
                <a:latin typeface="Panton Bold" pitchFamily="2" charset="77"/>
              </a:endParaRPr>
            </a:p>
          </p:txBody>
        </p:sp>
        <p:sp>
          <p:nvSpPr>
            <p:cNvPr id="10" name="Freeform 9">
              <a:extLst>
                <a:ext uri="{FF2B5EF4-FFF2-40B4-BE49-F238E27FC236}">
                  <a16:creationId xmlns:a16="http://schemas.microsoft.com/office/drawing/2014/main" id="{0B3BD8BF-42E7-DB5A-AB19-622572F0AF7D}"/>
                </a:ext>
              </a:extLst>
            </p:cNvPr>
            <p:cNvSpPr/>
            <p:nvPr/>
          </p:nvSpPr>
          <p:spPr>
            <a:xfrm>
              <a:off x="7633787" y="2314413"/>
              <a:ext cx="2066248" cy="947978"/>
            </a:xfrm>
            <a:custGeom>
              <a:avLst/>
              <a:gdLst>
                <a:gd name="connsiteX0" fmla="*/ 0 w 2066248"/>
                <a:gd name="connsiteY0" fmla="*/ 0 h 947978"/>
                <a:gd name="connsiteX1" fmla="*/ 1592259 w 2066248"/>
                <a:gd name="connsiteY1" fmla="*/ 0 h 947978"/>
                <a:gd name="connsiteX2" fmla="*/ 2066248 w 2066248"/>
                <a:gd name="connsiteY2" fmla="*/ 473989 h 947978"/>
                <a:gd name="connsiteX3" fmla="*/ 1592259 w 2066248"/>
                <a:gd name="connsiteY3" fmla="*/ 947978 h 947978"/>
                <a:gd name="connsiteX4" fmla="*/ 0 w 2066248"/>
                <a:gd name="connsiteY4" fmla="*/ 947978 h 947978"/>
                <a:gd name="connsiteX5" fmla="*/ 473989 w 2066248"/>
                <a:gd name="connsiteY5" fmla="*/ 473989 h 947978"/>
                <a:gd name="connsiteX6" fmla="*/ 0 w 2066248"/>
                <a:gd name="connsiteY6" fmla="*/ 0 h 9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248" h="947978">
                  <a:moveTo>
                    <a:pt x="0" y="0"/>
                  </a:moveTo>
                  <a:lnTo>
                    <a:pt x="1592259" y="0"/>
                  </a:lnTo>
                  <a:lnTo>
                    <a:pt x="2066248" y="473989"/>
                  </a:lnTo>
                  <a:lnTo>
                    <a:pt x="1592259" y="947978"/>
                  </a:lnTo>
                  <a:lnTo>
                    <a:pt x="0" y="947978"/>
                  </a:lnTo>
                  <a:lnTo>
                    <a:pt x="473989" y="473989"/>
                  </a:lnTo>
                  <a:lnTo>
                    <a:pt x="0" y="0"/>
                  </a:lnTo>
                  <a:close/>
                </a:path>
              </a:pathLst>
            </a:custGeom>
            <a:gradFill flip="none" rotWithShape="1">
              <a:gsLst>
                <a:gs pos="0">
                  <a:schemeClr val="accent1"/>
                </a:gs>
                <a:gs pos="97000">
                  <a:schemeClr val="accent2"/>
                </a:gs>
              </a:gsLst>
              <a:lin ang="2700000" scaled="0"/>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99" tIns="26670" rIns="500659" bIns="26670" numCol="1" spcCol="1270" anchor="ctr" anchorCtr="0">
              <a:noAutofit/>
            </a:bodyPr>
            <a:lstStyle/>
            <a:p>
              <a:pPr marL="0" lvl="0" indent="0" algn="ctr" defTabSz="889000">
                <a:lnSpc>
                  <a:spcPct val="90000"/>
                </a:lnSpc>
                <a:spcBef>
                  <a:spcPct val="0"/>
                </a:spcBef>
                <a:spcAft>
                  <a:spcPct val="35000"/>
                </a:spcAft>
                <a:buNone/>
              </a:pPr>
              <a:r>
                <a:rPr lang="en-US" sz="2400" b="1" i="0" kern="1200" dirty="0">
                  <a:latin typeface="Panton Bold" pitchFamily="2" charset="77"/>
                </a:rPr>
                <a:t>5</a:t>
              </a:r>
              <a:br>
                <a:rPr lang="en-US" b="1" i="0" kern="1200" dirty="0">
                  <a:latin typeface="Panton Bold" pitchFamily="2" charset="77"/>
                </a:rPr>
              </a:br>
              <a:r>
                <a:rPr lang="en-US" sz="1400" b="1" i="0" kern="1200" dirty="0">
                  <a:latin typeface="Panton Bold" pitchFamily="2" charset="77"/>
                </a:rPr>
                <a:t>Assessment </a:t>
              </a:r>
              <a:r>
                <a:rPr lang="en-US" sz="1400" b="1" i="0" kern="1200" dirty="0" err="1">
                  <a:latin typeface="Panton Bold" pitchFamily="2" charset="77"/>
                </a:rPr>
                <a:t>centre</a:t>
              </a:r>
              <a:endParaRPr lang="en-GB" b="1" i="0" kern="1200" dirty="0">
                <a:latin typeface="Panton Bold" pitchFamily="2" charset="77"/>
              </a:endParaRPr>
            </a:p>
          </p:txBody>
        </p:sp>
        <p:sp>
          <p:nvSpPr>
            <p:cNvPr id="11" name="Freeform 10">
              <a:extLst>
                <a:ext uri="{FF2B5EF4-FFF2-40B4-BE49-F238E27FC236}">
                  <a16:creationId xmlns:a16="http://schemas.microsoft.com/office/drawing/2014/main" id="{878A0843-2076-F5ED-60A5-EEE280592AF0}"/>
                </a:ext>
              </a:extLst>
            </p:cNvPr>
            <p:cNvSpPr/>
            <p:nvPr/>
          </p:nvSpPr>
          <p:spPr>
            <a:xfrm>
              <a:off x="9347725" y="2314413"/>
              <a:ext cx="2066248" cy="947978"/>
            </a:xfrm>
            <a:custGeom>
              <a:avLst/>
              <a:gdLst>
                <a:gd name="connsiteX0" fmla="*/ 0 w 2066248"/>
                <a:gd name="connsiteY0" fmla="*/ 0 h 947978"/>
                <a:gd name="connsiteX1" fmla="*/ 1592259 w 2066248"/>
                <a:gd name="connsiteY1" fmla="*/ 0 h 947978"/>
                <a:gd name="connsiteX2" fmla="*/ 2066248 w 2066248"/>
                <a:gd name="connsiteY2" fmla="*/ 473989 h 947978"/>
                <a:gd name="connsiteX3" fmla="*/ 1592259 w 2066248"/>
                <a:gd name="connsiteY3" fmla="*/ 947978 h 947978"/>
                <a:gd name="connsiteX4" fmla="*/ 0 w 2066248"/>
                <a:gd name="connsiteY4" fmla="*/ 947978 h 947978"/>
                <a:gd name="connsiteX5" fmla="*/ 473989 w 2066248"/>
                <a:gd name="connsiteY5" fmla="*/ 473989 h 947978"/>
                <a:gd name="connsiteX6" fmla="*/ 0 w 2066248"/>
                <a:gd name="connsiteY6" fmla="*/ 0 h 9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248" h="947978">
                  <a:moveTo>
                    <a:pt x="0" y="0"/>
                  </a:moveTo>
                  <a:lnTo>
                    <a:pt x="1592259" y="0"/>
                  </a:lnTo>
                  <a:lnTo>
                    <a:pt x="2066248" y="473989"/>
                  </a:lnTo>
                  <a:lnTo>
                    <a:pt x="1592259" y="947978"/>
                  </a:lnTo>
                  <a:lnTo>
                    <a:pt x="0" y="947978"/>
                  </a:lnTo>
                  <a:lnTo>
                    <a:pt x="473989" y="473989"/>
                  </a:lnTo>
                  <a:lnTo>
                    <a:pt x="0" y="0"/>
                  </a:lnTo>
                  <a:close/>
                </a:path>
              </a:pathLst>
            </a:custGeom>
            <a:gradFill flip="none" rotWithShape="1">
              <a:gsLst>
                <a:gs pos="0">
                  <a:schemeClr val="accent5"/>
                </a:gs>
                <a:gs pos="98000">
                  <a:schemeClr val="accent3"/>
                </a:gs>
              </a:gsLst>
              <a:lin ang="2700000" scaled="0"/>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45998" tIns="24003" rIns="497992" bIns="24003" numCol="1" spcCol="1270" anchor="ctr" anchorCtr="0">
              <a:noAutofit/>
            </a:bodyPr>
            <a:lstStyle/>
            <a:p>
              <a:pPr marL="0" lvl="0" indent="0" algn="ctr" defTabSz="800100">
                <a:lnSpc>
                  <a:spcPct val="90000"/>
                </a:lnSpc>
                <a:spcBef>
                  <a:spcPct val="0"/>
                </a:spcBef>
                <a:spcAft>
                  <a:spcPct val="35000"/>
                </a:spcAft>
                <a:buNone/>
              </a:pPr>
              <a:r>
                <a:rPr lang="en-US" sz="2000" b="1" i="0" kern="1200" dirty="0">
                  <a:latin typeface="Panton Bold" pitchFamily="2" charset="77"/>
                </a:rPr>
                <a:t>6</a:t>
              </a:r>
              <a:br>
                <a:rPr lang="en-US" sz="2000" b="1" i="0" kern="1200" dirty="0">
                  <a:latin typeface="Panton Bold" pitchFamily="2" charset="77"/>
                </a:rPr>
              </a:br>
              <a:r>
                <a:rPr lang="en-US" sz="1400" b="1" i="0" kern="1200" dirty="0">
                  <a:latin typeface="Panton Bold" pitchFamily="2" charset="77"/>
                </a:rPr>
                <a:t>Final interview</a:t>
              </a:r>
              <a:endParaRPr lang="en-GB" sz="2000" b="1" i="0" kern="1200" dirty="0">
                <a:latin typeface="Panton Bold" pitchFamily="2" charset="77"/>
              </a:endParaRPr>
            </a:p>
          </p:txBody>
        </p:sp>
      </p:grpSp>
    </p:spTree>
    <p:extLst>
      <p:ext uri="{BB962C8B-B14F-4D97-AF65-F5344CB8AC3E}">
        <p14:creationId xmlns:p14="http://schemas.microsoft.com/office/powerpoint/2010/main" val="2501908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770539CE-A3FF-4B7B-8479-82887F565DD6}"/>
              </a:ext>
            </a:extLst>
          </p:cNvPr>
          <p:cNvSpPr txBox="1"/>
          <p:nvPr/>
        </p:nvSpPr>
        <p:spPr>
          <a:xfrm>
            <a:off x="6545184" y="1553415"/>
            <a:ext cx="5255364" cy="317009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dirty="0">
                <a:solidFill>
                  <a:srgbClr val="4E2F8B"/>
                </a:solidFill>
                <a:latin typeface="Panton Bold" pitchFamily="2" charset="77"/>
              </a:rPr>
              <a:t>“In general, high cut-scores and the use of a single criterion or test in shortlisting should be avoided unless there is very strong evidence to support them.”</a:t>
            </a:r>
          </a:p>
          <a:p>
            <a:pPr algn="ctr"/>
            <a:endParaRPr lang="en-US" sz="2000" b="1" dirty="0">
              <a:solidFill>
                <a:srgbClr val="4E2F8B"/>
              </a:solidFill>
              <a:latin typeface="Panton Bold" pitchFamily="2" charset="77"/>
            </a:endParaRPr>
          </a:p>
          <a:p>
            <a:pPr algn="ctr"/>
            <a:r>
              <a:rPr lang="en-US" sz="2000" b="1" dirty="0">
                <a:solidFill>
                  <a:srgbClr val="4E2F8B"/>
                </a:solidFill>
                <a:latin typeface="Panton Bold" pitchFamily="2" charset="77"/>
              </a:rPr>
              <a:t>Psychological Testing Center guidance for using online assessment tools for recruitment</a:t>
            </a:r>
            <a:endParaRPr lang="en-US" sz="2000" b="1" dirty="0">
              <a:solidFill>
                <a:srgbClr val="4E2F8B"/>
              </a:solidFill>
              <a:latin typeface="Panton Bold" pitchFamily="2" charset="77"/>
              <a:cs typeface="Arial"/>
            </a:endParaRPr>
          </a:p>
          <a:p>
            <a:pPr algn="ctr"/>
            <a:endParaRPr lang="en-US" sz="2000" b="1" dirty="0">
              <a:solidFill>
                <a:srgbClr val="4E2F8B"/>
              </a:solidFill>
              <a:latin typeface="Panton Bold" pitchFamily="2" charset="77"/>
            </a:endParaRPr>
          </a:p>
          <a:p>
            <a:pPr algn="ctr"/>
            <a:r>
              <a:rPr lang="en-US" sz="2000" dirty="0">
                <a:solidFill>
                  <a:srgbClr val="4E2F8B"/>
                </a:solidFill>
                <a:latin typeface="Panton" pitchFamily="2" charset="77"/>
              </a:rPr>
              <a:t>Guidance on the use of cut scores</a:t>
            </a:r>
          </a:p>
        </p:txBody>
      </p:sp>
      <p:pic>
        <p:nvPicPr>
          <p:cNvPr id="10" name="Picture 9">
            <a:extLst>
              <a:ext uri="{FF2B5EF4-FFF2-40B4-BE49-F238E27FC236}">
                <a16:creationId xmlns:a16="http://schemas.microsoft.com/office/drawing/2014/main" id="{AA14C9E9-C380-FB3C-A5C3-D36A8E8CB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52" y="1755342"/>
            <a:ext cx="5503115" cy="2746215"/>
          </a:xfrm>
          <a:prstGeom prst="rect">
            <a:avLst/>
          </a:prstGeom>
        </p:spPr>
      </p:pic>
      <p:cxnSp>
        <p:nvCxnSpPr>
          <p:cNvPr id="14" name="Straight Connector 13">
            <a:extLst>
              <a:ext uri="{FF2B5EF4-FFF2-40B4-BE49-F238E27FC236}">
                <a16:creationId xmlns:a16="http://schemas.microsoft.com/office/drawing/2014/main" id="{A150BFC9-3461-9831-9C0E-16E510BFBAEE}"/>
              </a:ext>
            </a:extLst>
          </p:cNvPr>
          <p:cNvCxnSpPr/>
          <p:nvPr/>
        </p:nvCxnSpPr>
        <p:spPr>
          <a:xfrm>
            <a:off x="6248400" y="1028700"/>
            <a:ext cx="0" cy="4521200"/>
          </a:xfrm>
          <a:prstGeom prst="line">
            <a:avLst/>
          </a:prstGeom>
          <a:ln w="12700">
            <a:solidFill>
              <a:srgbClr val="4E2F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4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A67077-0CD4-A110-3FA5-6BEB590FAECD}"/>
              </a:ext>
            </a:extLst>
          </p:cNvPr>
          <p:cNvSpPr>
            <a:spLocks noGrp="1"/>
          </p:cNvSpPr>
          <p:nvPr>
            <p:ph idx="1"/>
          </p:nvPr>
        </p:nvSpPr>
        <p:spPr/>
        <p:txBody>
          <a:bodyPr>
            <a:normAutofit/>
          </a:bodyPr>
          <a:lstStyle/>
          <a:p>
            <a:pPr marL="0" indent="0">
              <a:buNone/>
            </a:pPr>
            <a:r>
              <a:rPr lang="en-US" dirty="0"/>
              <a:t>To deal with the issues associated with a multi-staged assessment process, assessment providers are recommending instruments are “stitched” together to create a combined score.</a:t>
            </a:r>
          </a:p>
          <a:p>
            <a:pPr marL="0" indent="0">
              <a:buNone/>
            </a:pPr>
            <a:endParaRPr lang="en-US" dirty="0"/>
          </a:p>
          <a:p>
            <a:pPr marL="0" indent="0">
              <a:buNone/>
            </a:pPr>
            <a:r>
              <a:rPr lang="en-US" dirty="0"/>
              <a:t>The problem with this approach is that to the candidates it still feels like multiple, very different assessments. They are also often priced as multiple, very different assessments which reinforces the utility problem.</a:t>
            </a:r>
          </a:p>
          <a:p>
            <a:pPr marL="0" indent="0">
              <a:buNone/>
            </a:pPr>
            <a:endParaRPr lang="en-US" dirty="0"/>
          </a:p>
          <a:p>
            <a:pPr marL="0" indent="0">
              <a:buNone/>
            </a:pPr>
            <a:r>
              <a:rPr lang="en-US" dirty="0"/>
              <a:t>We at Amberjack have built an assessment which is blended from first principles bringing significant benefits.</a:t>
            </a:r>
            <a:endParaRPr lang="en-GB" dirty="0"/>
          </a:p>
        </p:txBody>
      </p:sp>
      <p:sp>
        <p:nvSpPr>
          <p:cNvPr id="2" name="Title 1">
            <a:extLst>
              <a:ext uri="{FF2B5EF4-FFF2-40B4-BE49-F238E27FC236}">
                <a16:creationId xmlns:a16="http://schemas.microsoft.com/office/drawing/2014/main" id="{2F2CBE60-2D97-33C6-A4CA-CD26DC33F79F}"/>
              </a:ext>
            </a:extLst>
          </p:cNvPr>
          <p:cNvSpPr>
            <a:spLocks noGrp="1"/>
          </p:cNvSpPr>
          <p:nvPr>
            <p:ph type="title"/>
          </p:nvPr>
        </p:nvSpPr>
        <p:spPr/>
        <p:txBody>
          <a:bodyPr/>
          <a:lstStyle/>
          <a:p>
            <a:r>
              <a:rPr lang="en-US"/>
              <a:t>Moving to what?</a:t>
            </a:r>
            <a:endParaRPr lang="en-GB"/>
          </a:p>
        </p:txBody>
      </p:sp>
    </p:spTree>
    <p:extLst>
      <p:ext uri="{BB962C8B-B14F-4D97-AF65-F5344CB8AC3E}">
        <p14:creationId xmlns:p14="http://schemas.microsoft.com/office/powerpoint/2010/main" val="3934644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a:extLst>
              <a:ext uri="{FF2B5EF4-FFF2-40B4-BE49-F238E27FC236}">
                <a16:creationId xmlns:a16="http://schemas.microsoft.com/office/drawing/2014/main" id="{403EAFEC-0583-A882-D2C1-90D7C73BBDC1}"/>
              </a:ext>
            </a:extLst>
          </p:cNvPr>
          <p:cNvSpPr/>
          <p:nvPr/>
        </p:nvSpPr>
        <p:spPr>
          <a:xfrm>
            <a:off x="3330497" y="5597824"/>
            <a:ext cx="5531005" cy="685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7EF16D9A-4C32-EEFF-4B7A-A316F47B9A59}"/>
              </a:ext>
            </a:extLst>
          </p:cNvPr>
          <p:cNvSpPr/>
          <p:nvPr/>
        </p:nvSpPr>
        <p:spPr>
          <a:xfrm>
            <a:off x="3330497" y="2744028"/>
            <a:ext cx="5531005" cy="1548510"/>
          </a:xfrm>
          <a:prstGeom prst="rect">
            <a:avLst/>
          </a:prstGeom>
          <a:gradFill>
            <a:gsLst>
              <a:gs pos="0">
                <a:schemeClr val="tx2"/>
              </a:gs>
              <a:gs pos="100000">
                <a:schemeClr val="accent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dirty="0"/>
          </a:p>
        </p:txBody>
      </p:sp>
      <p:sp>
        <p:nvSpPr>
          <p:cNvPr id="2" name="Title 1">
            <a:extLst>
              <a:ext uri="{FF2B5EF4-FFF2-40B4-BE49-F238E27FC236}">
                <a16:creationId xmlns:a16="http://schemas.microsoft.com/office/drawing/2014/main" id="{4FD55953-4098-37CA-D4C6-B2F6388888E7}"/>
              </a:ext>
            </a:extLst>
          </p:cNvPr>
          <p:cNvSpPr>
            <a:spLocks noGrp="1"/>
          </p:cNvSpPr>
          <p:nvPr>
            <p:ph type="title"/>
          </p:nvPr>
        </p:nvSpPr>
        <p:spPr/>
        <p:txBody>
          <a:bodyPr/>
          <a:lstStyle/>
          <a:p>
            <a:r>
              <a:rPr lang="en-US" dirty="0"/>
              <a:t>Amberjack’s blended assessment</a:t>
            </a:r>
            <a:endParaRPr lang="en-GB" dirty="0"/>
          </a:p>
        </p:txBody>
      </p:sp>
      <p:grpSp>
        <p:nvGrpSpPr>
          <p:cNvPr id="5" name="Group 4">
            <a:extLst>
              <a:ext uri="{FF2B5EF4-FFF2-40B4-BE49-F238E27FC236}">
                <a16:creationId xmlns:a16="http://schemas.microsoft.com/office/drawing/2014/main" id="{0488673C-E646-B243-19C6-E2314AF2AEB1}"/>
              </a:ext>
            </a:extLst>
          </p:cNvPr>
          <p:cNvGrpSpPr/>
          <p:nvPr/>
        </p:nvGrpSpPr>
        <p:grpSpPr>
          <a:xfrm>
            <a:off x="591653" y="957944"/>
            <a:ext cx="3568418" cy="1155758"/>
            <a:chOff x="1572607" y="2568022"/>
            <a:chExt cx="3568418" cy="578779"/>
          </a:xfrm>
        </p:grpSpPr>
        <p:sp>
          <p:nvSpPr>
            <p:cNvPr id="6" name="Rectangle 5">
              <a:extLst>
                <a:ext uri="{FF2B5EF4-FFF2-40B4-BE49-F238E27FC236}">
                  <a16:creationId xmlns:a16="http://schemas.microsoft.com/office/drawing/2014/main" id="{D39C7469-D98C-41CB-B18A-46FA6E66F5CC}"/>
                </a:ext>
              </a:extLst>
            </p:cNvPr>
            <p:cNvSpPr/>
            <p:nvPr/>
          </p:nvSpPr>
          <p:spPr>
            <a:xfrm>
              <a:off x="1588281" y="2568022"/>
              <a:ext cx="3552744" cy="578779"/>
            </a:xfrm>
            <a:prstGeom prst="rect">
              <a:avLst/>
            </a:prstGeom>
            <a:gradFill>
              <a:gsLst>
                <a:gs pos="0">
                  <a:schemeClr val="accent3"/>
                </a:gs>
                <a:gs pos="98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dirty="0"/>
            </a:p>
          </p:txBody>
        </p:sp>
        <p:sp>
          <p:nvSpPr>
            <p:cNvPr id="8" name="Rectangle 7">
              <a:extLst>
                <a:ext uri="{FF2B5EF4-FFF2-40B4-BE49-F238E27FC236}">
                  <a16:creationId xmlns:a16="http://schemas.microsoft.com/office/drawing/2014/main" id="{AE158F5A-A674-42EF-A3FA-70FCE121AB4A}"/>
                </a:ext>
              </a:extLst>
            </p:cNvPr>
            <p:cNvSpPr/>
            <p:nvPr/>
          </p:nvSpPr>
          <p:spPr bwMode="auto">
            <a:xfrm>
              <a:off x="1572607" y="2913986"/>
              <a:ext cx="3552744" cy="20036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solidFill>
                    <a:schemeClr val="bg1"/>
                  </a:solidFill>
                  <a:latin typeface="Panton Bold" pitchFamily="2" charset="77"/>
                </a:rPr>
                <a:t>Situational judgement</a:t>
              </a:r>
            </a:p>
          </p:txBody>
        </p:sp>
      </p:grpSp>
      <p:sp>
        <p:nvSpPr>
          <p:cNvPr id="28" name="Title 1">
            <a:extLst>
              <a:ext uri="{FF2B5EF4-FFF2-40B4-BE49-F238E27FC236}">
                <a16:creationId xmlns:a16="http://schemas.microsoft.com/office/drawing/2014/main" id="{14F758E6-C1A8-955C-5C25-2FED255D601A}"/>
              </a:ext>
            </a:extLst>
          </p:cNvPr>
          <p:cNvSpPr txBox="1">
            <a:spLocks/>
          </p:cNvSpPr>
          <p:nvPr/>
        </p:nvSpPr>
        <p:spPr>
          <a:xfrm>
            <a:off x="3330497" y="5826396"/>
            <a:ext cx="5531005" cy="772897"/>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1600" b="1" spc="100" dirty="0">
                <a:latin typeface="Panton Bold" pitchFamily="2" charset="77"/>
              </a:rPr>
              <a:t>Can be assessed for successful candidates only</a:t>
            </a:r>
            <a:endParaRPr lang="en-GB" sz="1600" b="1" spc="100" dirty="0">
              <a:latin typeface="Panton Bold" pitchFamily="2" charset="77"/>
            </a:endParaRPr>
          </a:p>
        </p:txBody>
      </p:sp>
      <p:grpSp>
        <p:nvGrpSpPr>
          <p:cNvPr id="3" name="Group 2">
            <a:extLst>
              <a:ext uri="{FF2B5EF4-FFF2-40B4-BE49-F238E27FC236}">
                <a16:creationId xmlns:a16="http://schemas.microsoft.com/office/drawing/2014/main" id="{A4EAC0AE-DAFD-3573-0B4A-3B7AF4B414F2}"/>
              </a:ext>
            </a:extLst>
          </p:cNvPr>
          <p:cNvGrpSpPr/>
          <p:nvPr/>
        </p:nvGrpSpPr>
        <p:grpSpPr>
          <a:xfrm>
            <a:off x="4261390" y="957946"/>
            <a:ext cx="3638388" cy="1155758"/>
            <a:chOff x="-5506520" y="2675234"/>
            <a:chExt cx="3638388" cy="578779"/>
          </a:xfrm>
        </p:grpSpPr>
        <p:sp>
          <p:nvSpPr>
            <p:cNvPr id="29" name="Rectangle 28">
              <a:extLst>
                <a:ext uri="{FF2B5EF4-FFF2-40B4-BE49-F238E27FC236}">
                  <a16:creationId xmlns:a16="http://schemas.microsoft.com/office/drawing/2014/main" id="{53727957-CE0B-379D-6299-70FC48CE7CE1}"/>
                </a:ext>
              </a:extLst>
            </p:cNvPr>
            <p:cNvSpPr/>
            <p:nvPr/>
          </p:nvSpPr>
          <p:spPr>
            <a:xfrm>
              <a:off x="-5448282" y="2675234"/>
              <a:ext cx="3552744" cy="578779"/>
            </a:xfrm>
            <a:prstGeom prst="rect">
              <a:avLst/>
            </a:prstGeom>
            <a:gradFill>
              <a:gsLst>
                <a:gs pos="0">
                  <a:schemeClr val="accent3"/>
                </a:gs>
                <a:gs pos="97000">
                  <a:schemeClr val="accent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a:latin typeface="Panton" pitchFamily="2" charset="77"/>
              </a:endParaRPr>
            </a:p>
          </p:txBody>
        </p:sp>
        <p:sp>
          <p:nvSpPr>
            <p:cNvPr id="30" name="TextBox 8">
              <a:extLst>
                <a:ext uri="{FF2B5EF4-FFF2-40B4-BE49-F238E27FC236}">
                  <a16:creationId xmlns:a16="http://schemas.microsoft.com/office/drawing/2014/main" id="{E9C33E68-6899-FD44-0F3E-0269BAAD2787}"/>
                </a:ext>
              </a:extLst>
            </p:cNvPr>
            <p:cNvSpPr txBox="1"/>
            <p:nvPr/>
          </p:nvSpPr>
          <p:spPr>
            <a:xfrm>
              <a:off x="-5506520" y="3018770"/>
              <a:ext cx="3638388" cy="20036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solidFill>
                    <a:schemeClr val="bg1"/>
                  </a:solidFill>
                  <a:latin typeface="Panton Bold" pitchFamily="2" charset="77"/>
                </a:rPr>
                <a:t>Cognitive ability</a:t>
              </a:r>
            </a:p>
          </p:txBody>
        </p:sp>
      </p:grpSp>
      <p:grpSp>
        <p:nvGrpSpPr>
          <p:cNvPr id="4" name="Group 3">
            <a:extLst>
              <a:ext uri="{FF2B5EF4-FFF2-40B4-BE49-F238E27FC236}">
                <a16:creationId xmlns:a16="http://schemas.microsoft.com/office/drawing/2014/main" id="{D4BB7867-CAD1-4A05-CFE8-382F01A159AB}"/>
              </a:ext>
            </a:extLst>
          </p:cNvPr>
          <p:cNvGrpSpPr/>
          <p:nvPr/>
        </p:nvGrpSpPr>
        <p:grpSpPr>
          <a:xfrm>
            <a:off x="7893912" y="957941"/>
            <a:ext cx="3712301" cy="1155760"/>
            <a:chOff x="-5554039" y="3697095"/>
            <a:chExt cx="3712301" cy="578780"/>
          </a:xfrm>
        </p:grpSpPr>
        <p:sp>
          <p:nvSpPr>
            <p:cNvPr id="34" name="Rectangle 33">
              <a:extLst>
                <a:ext uri="{FF2B5EF4-FFF2-40B4-BE49-F238E27FC236}">
                  <a16:creationId xmlns:a16="http://schemas.microsoft.com/office/drawing/2014/main" id="{46BCBEF1-8ED0-9515-E1D2-728ED840BECC}"/>
                </a:ext>
              </a:extLst>
            </p:cNvPr>
            <p:cNvSpPr/>
            <p:nvPr/>
          </p:nvSpPr>
          <p:spPr>
            <a:xfrm>
              <a:off x="-5474260" y="3697095"/>
              <a:ext cx="3552744" cy="578780"/>
            </a:xfrm>
            <a:prstGeom prst="rect">
              <a:avLst/>
            </a:prstGeom>
            <a:gradFill>
              <a:gsLst>
                <a:gs pos="0">
                  <a:schemeClr val="accent1"/>
                </a:gs>
                <a:gs pos="97000">
                  <a:schemeClr val="accent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a:latin typeface="Panton" pitchFamily="2" charset="77"/>
              </a:endParaRPr>
            </a:p>
          </p:txBody>
        </p:sp>
        <p:sp>
          <p:nvSpPr>
            <p:cNvPr id="35" name="TextBox 9">
              <a:extLst>
                <a:ext uri="{FF2B5EF4-FFF2-40B4-BE49-F238E27FC236}">
                  <a16:creationId xmlns:a16="http://schemas.microsoft.com/office/drawing/2014/main" id="{B5B1660F-A2E8-D2BD-1A54-EB97D28D18D7}"/>
                </a:ext>
              </a:extLst>
            </p:cNvPr>
            <p:cNvSpPr txBox="1"/>
            <p:nvPr/>
          </p:nvSpPr>
          <p:spPr>
            <a:xfrm>
              <a:off x="-5554039" y="4058315"/>
              <a:ext cx="3712301" cy="20036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solidFill>
                    <a:schemeClr val="bg1"/>
                  </a:solidFill>
                  <a:latin typeface="Panton Bold" pitchFamily="2" charset="77"/>
                </a:rPr>
                <a:t>Behaviours</a:t>
              </a:r>
            </a:p>
          </p:txBody>
        </p:sp>
      </p:grpSp>
      <p:sp>
        <p:nvSpPr>
          <p:cNvPr id="38" name="Title 1">
            <a:extLst>
              <a:ext uri="{FF2B5EF4-FFF2-40B4-BE49-F238E27FC236}">
                <a16:creationId xmlns:a16="http://schemas.microsoft.com/office/drawing/2014/main" id="{FDB5D708-D29F-94E7-14FA-453A2CD9B94E}"/>
              </a:ext>
            </a:extLst>
          </p:cNvPr>
          <p:cNvSpPr txBox="1">
            <a:spLocks/>
          </p:cNvSpPr>
          <p:nvPr/>
        </p:nvSpPr>
        <p:spPr>
          <a:xfrm>
            <a:off x="2132603" y="3454295"/>
            <a:ext cx="7926792" cy="934699"/>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spc="100" dirty="0">
                <a:solidFill>
                  <a:schemeClr val="bg1"/>
                </a:solidFill>
                <a:latin typeface="Panton Bold" pitchFamily="2" charset="77"/>
              </a:rPr>
              <a:t>One overall score mapped</a:t>
            </a:r>
            <a:br>
              <a:rPr lang="en-US" sz="2000" b="1" spc="100" dirty="0">
                <a:solidFill>
                  <a:schemeClr val="bg1"/>
                </a:solidFill>
                <a:latin typeface="Panton Bold" pitchFamily="2" charset="77"/>
              </a:rPr>
            </a:br>
            <a:r>
              <a:rPr lang="en-US" sz="2000" b="1" spc="100" dirty="0">
                <a:solidFill>
                  <a:schemeClr val="bg1"/>
                </a:solidFill>
                <a:latin typeface="Panton Bold" pitchFamily="2" charset="77"/>
              </a:rPr>
              <a:t>to our model of potential identification</a:t>
            </a:r>
            <a:endParaRPr lang="en-GB" sz="2000" b="1" spc="100" dirty="0">
              <a:solidFill>
                <a:schemeClr val="bg1"/>
              </a:solidFill>
              <a:latin typeface="Panton Bold" pitchFamily="2" charset="77"/>
            </a:endParaRPr>
          </a:p>
        </p:txBody>
      </p:sp>
      <p:cxnSp>
        <p:nvCxnSpPr>
          <p:cNvPr id="43" name="Elbow Connector 42">
            <a:extLst>
              <a:ext uri="{FF2B5EF4-FFF2-40B4-BE49-F238E27FC236}">
                <a16:creationId xmlns:a16="http://schemas.microsoft.com/office/drawing/2014/main" id="{37A7917A-F64C-D19C-B904-D984CA0372A6}"/>
              </a:ext>
            </a:extLst>
          </p:cNvPr>
          <p:cNvCxnSpPr>
            <a:cxnSpLocks/>
            <a:stCxn id="6" idx="2"/>
            <a:endCxn id="39" idx="0"/>
          </p:cNvCxnSpPr>
          <p:nvPr/>
        </p:nvCxnSpPr>
        <p:spPr>
          <a:xfrm rot="16200000" flipH="1">
            <a:off x="3924687" y="572714"/>
            <a:ext cx="630325" cy="3712301"/>
          </a:xfrm>
          <a:prstGeom prst="bentConnector3">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5" name="Elbow Connector 44">
            <a:extLst>
              <a:ext uri="{FF2B5EF4-FFF2-40B4-BE49-F238E27FC236}">
                <a16:creationId xmlns:a16="http://schemas.microsoft.com/office/drawing/2014/main" id="{E1A65EE6-4715-F3A4-F962-C1649375EEA3}"/>
              </a:ext>
            </a:extLst>
          </p:cNvPr>
          <p:cNvCxnSpPr>
            <a:cxnSpLocks/>
            <a:stCxn id="34" idx="2"/>
            <a:endCxn id="39" idx="0"/>
          </p:cNvCxnSpPr>
          <p:nvPr/>
        </p:nvCxnSpPr>
        <p:spPr>
          <a:xfrm rot="5400000">
            <a:off x="7607868" y="601832"/>
            <a:ext cx="630329" cy="3654063"/>
          </a:xfrm>
          <a:prstGeom prst="bentConnector3">
            <a:avLst>
              <a:gd name="adj1" fmla="val 50000"/>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58" name="Graphic 57" descr="Signpost outline">
            <a:extLst>
              <a:ext uri="{FF2B5EF4-FFF2-40B4-BE49-F238E27FC236}">
                <a16:creationId xmlns:a16="http://schemas.microsoft.com/office/drawing/2014/main" id="{0E585BDC-A5D6-1474-B1B3-933D52D137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3343" y="957939"/>
            <a:ext cx="711189" cy="711189"/>
          </a:xfrm>
          <a:prstGeom prst="rect">
            <a:avLst/>
          </a:prstGeom>
        </p:spPr>
      </p:pic>
      <p:pic>
        <p:nvPicPr>
          <p:cNvPr id="60" name="Graphic 59" descr="Head with gears outline">
            <a:extLst>
              <a:ext uri="{FF2B5EF4-FFF2-40B4-BE49-F238E27FC236}">
                <a16:creationId xmlns:a16="http://schemas.microsoft.com/office/drawing/2014/main" id="{FF78FD0D-E841-D9AE-F93E-396FF78EEF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12785" y="1038863"/>
            <a:ext cx="557159" cy="557159"/>
          </a:xfrm>
          <a:prstGeom prst="rect">
            <a:avLst/>
          </a:prstGeom>
        </p:spPr>
      </p:pic>
      <p:pic>
        <p:nvPicPr>
          <p:cNvPr id="64" name="Graphic 63" descr="Right And Left Brain outline">
            <a:extLst>
              <a:ext uri="{FF2B5EF4-FFF2-40B4-BE49-F238E27FC236}">
                <a16:creationId xmlns:a16="http://schemas.microsoft.com/office/drawing/2014/main" id="{4D9EE25C-0FBF-A864-F873-55E04E5B6C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79230" y="1016514"/>
            <a:ext cx="632283" cy="632283"/>
          </a:xfrm>
          <a:prstGeom prst="rect">
            <a:avLst/>
          </a:prstGeom>
        </p:spPr>
      </p:pic>
      <p:pic>
        <p:nvPicPr>
          <p:cNvPr id="90" name="Graphic 89" descr="CheckList outline">
            <a:extLst>
              <a:ext uri="{FF2B5EF4-FFF2-40B4-BE49-F238E27FC236}">
                <a16:creationId xmlns:a16="http://schemas.microsoft.com/office/drawing/2014/main" id="{5B986C85-1573-4CE5-A47F-A67B10A916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66124" y="2861189"/>
            <a:ext cx="650478" cy="650478"/>
          </a:xfrm>
          <a:prstGeom prst="rect">
            <a:avLst/>
          </a:prstGeom>
        </p:spPr>
      </p:pic>
      <p:cxnSp>
        <p:nvCxnSpPr>
          <p:cNvPr id="98" name="Elbow Connector 97">
            <a:extLst>
              <a:ext uri="{FF2B5EF4-FFF2-40B4-BE49-F238E27FC236}">
                <a16:creationId xmlns:a16="http://schemas.microsoft.com/office/drawing/2014/main" id="{EEAB20ED-9E51-43B6-C38F-72AC6B487686}"/>
              </a:ext>
            </a:extLst>
          </p:cNvPr>
          <p:cNvCxnSpPr>
            <a:cxnSpLocks/>
            <a:endCxn id="39" idx="0"/>
          </p:cNvCxnSpPr>
          <p:nvPr/>
        </p:nvCxnSpPr>
        <p:spPr>
          <a:xfrm rot="16200000" flipH="1">
            <a:off x="5777662" y="2425689"/>
            <a:ext cx="630327" cy="6349"/>
          </a:xfrm>
          <a:prstGeom prst="bentConnector3">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05" name="Rectangle 104">
            <a:extLst>
              <a:ext uri="{FF2B5EF4-FFF2-40B4-BE49-F238E27FC236}">
                <a16:creationId xmlns:a16="http://schemas.microsoft.com/office/drawing/2014/main" id="{8DD0113E-2907-4BB5-E391-5AAA9355A5BD}"/>
              </a:ext>
            </a:extLst>
          </p:cNvPr>
          <p:cNvSpPr/>
          <p:nvPr/>
        </p:nvSpPr>
        <p:spPr>
          <a:xfrm>
            <a:off x="3330497" y="4465784"/>
            <a:ext cx="5531005" cy="1360612"/>
          </a:xfrm>
          <a:prstGeom prst="rect">
            <a:avLst/>
          </a:prstGeom>
          <a:gradFill>
            <a:gsLst>
              <a:gs pos="0">
                <a:schemeClr val="accent2"/>
              </a:gs>
              <a:gs pos="98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a:latin typeface="Panton" pitchFamily="2" charset="77"/>
            </a:endParaRPr>
          </a:p>
        </p:txBody>
      </p:sp>
      <p:sp>
        <p:nvSpPr>
          <p:cNvPr id="106" name="TextBox 9">
            <a:extLst>
              <a:ext uri="{FF2B5EF4-FFF2-40B4-BE49-F238E27FC236}">
                <a16:creationId xmlns:a16="http://schemas.microsoft.com/office/drawing/2014/main" id="{1AFBCB5A-598E-F0DE-2E91-1C5EC5E89FC6}"/>
              </a:ext>
            </a:extLst>
          </p:cNvPr>
          <p:cNvSpPr txBox="1"/>
          <p:nvPr/>
        </p:nvSpPr>
        <p:spPr>
          <a:xfrm>
            <a:off x="4502654" y="5267626"/>
            <a:ext cx="3113038"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dirty="0">
                <a:solidFill>
                  <a:schemeClr val="bg1"/>
                </a:solidFill>
                <a:latin typeface="Panton Bold" pitchFamily="2" charset="77"/>
              </a:rPr>
              <a:t>Video interview items</a:t>
            </a:r>
          </a:p>
        </p:txBody>
      </p:sp>
      <p:pic>
        <p:nvPicPr>
          <p:cNvPr id="112" name="Graphic 111" descr="Vlog outline">
            <a:extLst>
              <a:ext uri="{FF2B5EF4-FFF2-40B4-BE49-F238E27FC236}">
                <a16:creationId xmlns:a16="http://schemas.microsoft.com/office/drawing/2014/main" id="{F58E8D4F-431C-5071-D49B-D20A8E0C2A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4244" y="4459434"/>
            <a:ext cx="789858" cy="789858"/>
          </a:xfrm>
          <a:prstGeom prst="rect">
            <a:avLst/>
          </a:prstGeom>
        </p:spPr>
      </p:pic>
    </p:spTree>
    <p:extLst>
      <p:ext uri="{BB962C8B-B14F-4D97-AF65-F5344CB8AC3E}">
        <p14:creationId xmlns:p14="http://schemas.microsoft.com/office/powerpoint/2010/main" val="2540875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own Arrow Callout 51">
            <a:extLst>
              <a:ext uri="{FF2B5EF4-FFF2-40B4-BE49-F238E27FC236}">
                <a16:creationId xmlns:a16="http://schemas.microsoft.com/office/drawing/2014/main" id="{2C810A73-D789-CDBB-91C5-3330B2A8AFDD}"/>
              </a:ext>
            </a:extLst>
          </p:cNvPr>
          <p:cNvSpPr/>
          <p:nvPr/>
        </p:nvSpPr>
        <p:spPr>
          <a:xfrm>
            <a:off x="3557892" y="3542361"/>
            <a:ext cx="1968950" cy="1652260"/>
          </a:xfrm>
          <a:prstGeom prst="downArrowCallout">
            <a:avLst>
              <a:gd name="adj1" fmla="val 50000"/>
              <a:gd name="adj2" fmla="val 13889"/>
              <a:gd name="adj3" fmla="val 15278"/>
              <a:gd name="adj4" fmla="val 757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Down Arrow Callout 52">
            <a:extLst>
              <a:ext uri="{FF2B5EF4-FFF2-40B4-BE49-F238E27FC236}">
                <a16:creationId xmlns:a16="http://schemas.microsoft.com/office/drawing/2014/main" id="{342C9085-3BC1-CDEE-F805-7003F90BD1F4}"/>
              </a:ext>
            </a:extLst>
          </p:cNvPr>
          <p:cNvSpPr/>
          <p:nvPr/>
        </p:nvSpPr>
        <p:spPr>
          <a:xfrm>
            <a:off x="6335782" y="3570247"/>
            <a:ext cx="1968950" cy="1652260"/>
          </a:xfrm>
          <a:prstGeom prst="downArrowCallout">
            <a:avLst>
              <a:gd name="adj1" fmla="val 50000"/>
              <a:gd name="adj2" fmla="val 13889"/>
              <a:gd name="adj3" fmla="val 15278"/>
              <a:gd name="adj4" fmla="val 757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Down Arrow Callout 53">
            <a:extLst>
              <a:ext uri="{FF2B5EF4-FFF2-40B4-BE49-F238E27FC236}">
                <a16:creationId xmlns:a16="http://schemas.microsoft.com/office/drawing/2014/main" id="{CC8BB593-E63E-B11D-ADAF-2B4E7831469B}"/>
              </a:ext>
            </a:extLst>
          </p:cNvPr>
          <p:cNvSpPr/>
          <p:nvPr/>
        </p:nvSpPr>
        <p:spPr>
          <a:xfrm>
            <a:off x="9112025" y="3594741"/>
            <a:ext cx="1968950" cy="1652260"/>
          </a:xfrm>
          <a:prstGeom prst="downArrowCallout">
            <a:avLst>
              <a:gd name="adj1" fmla="val 50000"/>
              <a:gd name="adj2" fmla="val 13889"/>
              <a:gd name="adj3" fmla="val 15278"/>
              <a:gd name="adj4" fmla="val 757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Down Arrow Callout 47">
            <a:extLst>
              <a:ext uri="{FF2B5EF4-FFF2-40B4-BE49-F238E27FC236}">
                <a16:creationId xmlns:a16="http://schemas.microsoft.com/office/drawing/2014/main" id="{36FDF46A-202B-9372-FDBD-230B8CA429FA}"/>
              </a:ext>
            </a:extLst>
          </p:cNvPr>
          <p:cNvSpPr/>
          <p:nvPr/>
        </p:nvSpPr>
        <p:spPr>
          <a:xfrm>
            <a:off x="788842" y="3527619"/>
            <a:ext cx="1968950" cy="1652260"/>
          </a:xfrm>
          <a:prstGeom prst="downArrowCallout">
            <a:avLst>
              <a:gd name="adj1" fmla="val 50000"/>
              <a:gd name="adj2" fmla="val 13889"/>
              <a:gd name="adj3" fmla="val 15278"/>
              <a:gd name="adj4" fmla="val 757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D1D001B4-E95C-4587-7D98-8D5D16DB9CEB}"/>
              </a:ext>
            </a:extLst>
          </p:cNvPr>
          <p:cNvGrpSpPr/>
          <p:nvPr/>
        </p:nvGrpSpPr>
        <p:grpSpPr>
          <a:xfrm>
            <a:off x="303732" y="1216693"/>
            <a:ext cx="11584537" cy="1040970"/>
            <a:chOff x="778027" y="2314413"/>
            <a:chExt cx="10635946" cy="955731"/>
          </a:xfrm>
        </p:grpSpPr>
        <p:sp>
          <p:nvSpPr>
            <p:cNvPr id="16" name="Freeform 15">
              <a:extLst>
                <a:ext uri="{FF2B5EF4-FFF2-40B4-BE49-F238E27FC236}">
                  <a16:creationId xmlns:a16="http://schemas.microsoft.com/office/drawing/2014/main" id="{AB851D66-190C-1153-88B3-C33506B0DEA2}"/>
                </a:ext>
              </a:extLst>
            </p:cNvPr>
            <p:cNvSpPr/>
            <p:nvPr/>
          </p:nvSpPr>
          <p:spPr>
            <a:xfrm>
              <a:off x="778027" y="2322166"/>
              <a:ext cx="2066248" cy="947978"/>
            </a:xfrm>
            <a:custGeom>
              <a:avLst/>
              <a:gdLst>
                <a:gd name="connsiteX0" fmla="*/ 0 w 2066248"/>
                <a:gd name="connsiteY0" fmla="*/ 0 h 947978"/>
                <a:gd name="connsiteX1" fmla="*/ 1592259 w 2066248"/>
                <a:gd name="connsiteY1" fmla="*/ 0 h 947978"/>
                <a:gd name="connsiteX2" fmla="*/ 2066248 w 2066248"/>
                <a:gd name="connsiteY2" fmla="*/ 473989 h 947978"/>
                <a:gd name="connsiteX3" fmla="*/ 1592259 w 2066248"/>
                <a:gd name="connsiteY3" fmla="*/ 947978 h 947978"/>
                <a:gd name="connsiteX4" fmla="*/ 0 w 2066248"/>
                <a:gd name="connsiteY4" fmla="*/ 947978 h 947978"/>
                <a:gd name="connsiteX5" fmla="*/ 473989 w 2066248"/>
                <a:gd name="connsiteY5" fmla="*/ 473989 h 947978"/>
                <a:gd name="connsiteX6" fmla="*/ 0 w 2066248"/>
                <a:gd name="connsiteY6" fmla="*/ 0 h 9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248" h="947978">
                  <a:moveTo>
                    <a:pt x="0" y="0"/>
                  </a:moveTo>
                  <a:lnTo>
                    <a:pt x="1592259" y="0"/>
                  </a:lnTo>
                  <a:lnTo>
                    <a:pt x="2066248" y="473989"/>
                  </a:lnTo>
                  <a:lnTo>
                    <a:pt x="1592259" y="947978"/>
                  </a:lnTo>
                  <a:lnTo>
                    <a:pt x="0" y="947978"/>
                  </a:lnTo>
                  <a:lnTo>
                    <a:pt x="473989" y="473989"/>
                  </a:lnTo>
                  <a:lnTo>
                    <a:pt x="0" y="0"/>
                  </a:lnTo>
                  <a:close/>
                </a:path>
              </a:pathLst>
            </a:custGeom>
            <a:solidFill>
              <a:schemeClr val="tx1">
                <a:lumMod val="5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99" tIns="26670" rIns="500659" bIns="26670" numCol="1" spcCol="1270" anchor="ctr" anchorCtr="0">
              <a:noAutofit/>
            </a:bodyPr>
            <a:lstStyle/>
            <a:p>
              <a:pPr marL="0" lvl="0" indent="0" algn="ctr" defTabSz="889000">
                <a:lnSpc>
                  <a:spcPct val="90000"/>
                </a:lnSpc>
                <a:spcBef>
                  <a:spcPct val="0"/>
                </a:spcBef>
                <a:spcAft>
                  <a:spcPct val="35000"/>
                </a:spcAft>
                <a:buNone/>
              </a:pPr>
              <a:r>
                <a:rPr lang="en-US" sz="2400" b="1" i="0" kern="1200" dirty="0">
                  <a:latin typeface="Panton Bold" pitchFamily="2" charset="77"/>
                </a:rPr>
                <a:t>1</a:t>
              </a:r>
              <a:br>
                <a:rPr lang="en-US" sz="1400" b="1" i="0" kern="1200" dirty="0">
                  <a:latin typeface="Panton Bold" pitchFamily="2" charset="77"/>
                </a:rPr>
              </a:br>
              <a:r>
                <a:rPr lang="en-US" sz="1400" b="1" i="0" kern="1200" dirty="0">
                  <a:latin typeface="Panton Bold" pitchFamily="2" charset="77"/>
                </a:rPr>
                <a:t>Application form</a:t>
              </a:r>
              <a:endParaRPr lang="en-GB" sz="1400" b="1" i="0" kern="1200" dirty="0">
                <a:latin typeface="Panton Bold" pitchFamily="2" charset="77"/>
              </a:endParaRPr>
            </a:p>
          </p:txBody>
        </p:sp>
        <p:sp>
          <p:nvSpPr>
            <p:cNvPr id="17" name="Freeform 16">
              <a:extLst>
                <a:ext uri="{FF2B5EF4-FFF2-40B4-BE49-F238E27FC236}">
                  <a16:creationId xmlns:a16="http://schemas.microsoft.com/office/drawing/2014/main" id="{6D878BCF-494A-DF00-A779-EBDAF89434BB}"/>
                </a:ext>
              </a:extLst>
            </p:cNvPr>
            <p:cNvSpPr/>
            <p:nvPr/>
          </p:nvSpPr>
          <p:spPr>
            <a:xfrm>
              <a:off x="2491967" y="2314413"/>
              <a:ext cx="2066248" cy="947978"/>
            </a:xfrm>
            <a:custGeom>
              <a:avLst/>
              <a:gdLst>
                <a:gd name="connsiteX0" fmla="*/ 0 w 2066248"/>
                <a:gd name="connsiteY0" fmla="*/ 0 h 947978"/>
                <a:gd name="connsiteX1" fmla="*/ 1592259 w 2066248"/>
                <a:gd name="connsiteY1" fmla="*/ 0 h 947978"/>
                <a:gd name="connsiteX2" fmla="*/ 2066248 w 2066248"/>
                <a:gd name="connsiteY2" fmla="*/ 473989 h 947978"/>
                <a:gd name="connsiteX3" fmla="*/ 1592259 w 2066248"/>
                <a:gd name="connsiteY3" fmla="*/ 947978 h 947978"/>
                <a:gd name="connsiteX4" fmla="*/ 0 w 2066248"/>
                <a:gd name="connsiteY4" fmla="*/ 947978 h 947978"/>
                <a:gd name="connsiteX5" fmla="*/ 473989 w 2066248"/>
                <a:gd name="connsiteY5" fmla="*/ 473989 h 947978"/>
                <a:gd name="connsiteX6" fmla="*/ 0 w 2066248"/>
                <a:gd name="connsiteY6" fmla="*/ 0 h 9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248" h="947978">
                  <a:moveTo>
                    <a:pt x="0" y="0"/>
                  </a:moveTo>
                  <a:lnTo>
                    <a:pt x="1592259" y="0"/>
                  </a:lnTo>
                  <a:lnTo>
                    <a:pt x="2066248" y="473989"/>
                  </a:lnTo>
                  <a:lnTo>
                    <a:pt x="1592259" y="947978"/>
                  </a:lnTo>
                  <a:lnTo>
                    <a:pt x="0" y="947978"/>
                  </a:lnTo>
                  <a:lnTo>
                    <a:pt x="473989" y="473989"/>
                  </a:lnTo>
                  <a:lnTo>
                    <a:pt x="0" y="0"/>
                  </a:lnTo>
                  <a:close/>
                </a:path>
              </a:pathLst>
            </a:custGeom>
            <a:solidFill>
              <a:schemeClr val="tx1">
                <a:lumMod val="50000"/>
                <a:alpha val="5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99" tIns="26670" rIns="500659" bIns="26670" numCol="1" spcCol="1270" anchor="ctr" anchorCtr="0">
              <a:noAutofit/>
            </a:bodyPr>
            <a:lstStyle/>
            <a:p>
              <a:pPr marL="0" lvl="0" indent="0" algn="ctr" defTabSz="889000">
                <a:lnSpc>
                  <a:spcPct val="90000"/>
                </a:lnSpc>
                <a:spcBef>
                  <a:spcPct val="0"/>
                </a:spcBef>
                <a:spcAft>
                  <a:spcPct val="35000"/>
                </a:spcAft>
                <a:buNone/>
              </a:pPr>
              <a:r>
                <a:rPr lang="en-US" sz="2400" b="1" i="0" kern="1200" dirty="0">
                  <a:latin typeface="Panton Bold" pitchFamily="2" charset="77"/>
                </a:rPr>
                <a:t>2</a:t>
              </a:r>
              <a:br>
                <a:rPr lang="en-US" sz="1400" b="1" i="0" kern="1200" dirty="0">
                  <a:latin typeface="Panton Bold" pitchFamily="2" charset="77"/>
                </a:rPr>
              </a:br>
              <a:r>
                <a:rPr lang="en-US" sz="1400" b="1" i="0" kern="1200" dirty="0">
                  <a:latin typeface="Panton Bold" pitchFamily="2" charset="77"/>
                </a:rPr>
                <a:t>Situational judgement test</a:t>
              </a:r>
              <a:endParaRPr lang="en-GB" sz="1400" b="1" i="0" kern="1200" dirty="0">
                <a:latin typeface="Panton Bold" pitchFamily="2" charset="77"/>
              </a:endParaRPr>
            </a:p>
          </p:txBody>
        </p:sp>
        <p:sp>
          <p:nvSpPr>
            <p:cNvPr id="18" name="Freeform 17">
              <a:extLst>
                <a:ext uri="{FF2B5EF4-FFF2-40B4-BE49-F238E27FC236}">
                  <a16:creationId xmlns:a16="http://schemas.microsoft.com/office/drawing/2014/main" id="{4097C5D4-AD1B-8083-93EB-6350FC6DDFD0}"/>
                </a:ext>
              </a:extLst>
            </p:cNvPr>
            <p:cNvSpPr/>
            <p:nvPr/>
          </p:nvSpPr>
          <p:spPr>
            <a:xfrm>
              <a:off x="4205907" y="2314413"/>
              <a:ext cx="2066248" cy="947978"/>
            </a:xfrm>
            <a:custGeom>
              <a:avLst/>
              <a:gdLst>
                <a:gd name="connsiteX0" fmla="*/ 0 w 2066248"/>
                <a:gd name="connsiteY0" fmla="*/ 0 h 947978"/>
                <a:gd name="connsiteX1" fmla="*/ 1592259 w 2066248"/>
                <a:gd name="connsiteY1" fmla="*/ 0 h 947978"/>
                <a:gd name="connsiteX2" fmla="*/ 2066248 w 2066248"/>
                <a:gd name="connsiteY2" fmla="*/ 473989 h 947978"/>
                <a:gd name="connsiteX3" fmla="*/ 1592259 w 2066248"/>
                <a:gd name="connsiteY3" fmla="*/ 947978 h 947978"/>
                <a:gd name="connsiteX4" fmla="*/ 0 w 2066248"/>
                <a:gd name="connsiteY4" fmla="*/ 947978 h 947978"/>
                <a:gd name="connsiteX5" fmla="*/ 473989 w 2066248"/>
                <a:gd name="connsiteY5" fmla="*/ 473989 h 947978"/>
                <a:gd name="connsiteX6" fmla="*/ 0 w 2066248"/>
                <a:gd name="connsiteY6" fmla="*/ 0 h 9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248" h="947978">
                  <a:moveTo>
                    <a:pt x="0" y="0"/>
                  </a:moveTo>
                  <a:lnTo>
                    <a:pt x="1592259" y="0"/>
                  </a:lnTo>
                  <a:lnTo>
                    <a:pt x="2066248" y="473989"/>
                  </a:lnTo>
                  <a:lnTo>
                    <a:pt x="1592259" y="947978"/>
                  </a:lnTo>
                  <a:lnTo>
                    <a:pt x="0" y="947978"/>
                  </a:lnTo>
                  <a:lnTo>
                    <a:pt x="473989" y="473989"/>
                  </a:lnTo>
                  <a:lnTo>
                    <a:pt x="0" y="0"/>
                  </a:lnTo>
                  <a:close/>
                </a:path>
              </a:pathLst>
            </a:custGeom>
            <a:solidFill>
              <a:schemeClr val="tx1">
                <a:lumMod val="50000"/>
                <a:alpha val="6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99" tIns="26670" rIns="500659" bIns="26670" numCol="1" spcCol="1270" anchor="ctr" anchorCtr="0">
              <a:noAutofit/>
            </a:bodyPr>
            <a:lstStyle/>
            <a:p>
              <a:pPr marL="0" lvl="0" indent="0" algn="ctr" defTabSz="889000">
                <a:lnSpc>
                  <a:spcPct val="90000"/>
                </a:lnSpc>
                <a:spcBef>
                  <a:spcPct val="0"/>
                </a:spcBef>
                <a:spcAft>
                  <a:spcPct val="35000"/>
                </a:spcAft>
                <a:buNone/>
              </a:pPr>
              <a:r>
                <a:rPr lang="en-US" sz="2400" b="1" i="0" kern="1200" dirty="0">
                  <a:latin typeface="Panton Bold" pitchFamily="2" charset="77"/>
                </a:rPr>
                <a:t>3</a:t>
              </a:r>
              <a:br>
                <a:rPr lang="en-US" sz="1400" b="1" i="0" kern="1200">
                  <a:latin typeface="Panton Bold" pitchFamily="2" charset="77"/>
                </a:rPr>
              </a:br>
              <a:r>
                <a:rPr lang="en-US" sz="1400" b="1" i="0" kern="1200" dirty="0">
                  <a:latin typeface="Panton Bold" pitchFamily="2" charset="77"/>
                </a:rPr>
                <a:t>Cognitive ability test</a:t>
              </a:r>
              <a:endParaRPr lang="en-GB" sz="1400" b="1" i="0" kern="1200" dirty="0">
                <a:latin typeface="Panton Bold" pitchFamily="2" charset="77"/>
              </a:endParaRPr>
            </a:p>
          </p:txBody>
        </p:sp>
        <p:sp>
          <p:nvSpPr>
            <p:cNvPr id="19" name="Freeform 18">
              <a:extLst>
                <a:ext uri="{FF2B5EF4-FFF2-40B4-BE49-F238E27FC236}">
                  <a16:creationId xmlns:a16="http://schemas.microsoft.com/office/drawing/2014/main" id="{DA066570-11E0-5823-8273-CFF1A56A6B2E}"/>
                </a:ext>
              </a:extLst>
            </p:cNvPr>
            <p:cNvSpPr/>
            <p:nvPr/>
          </p:nvSpPr>
          <p:spPr>
            <a:xfrm>
              <a:off x="5919847" y="2314413"/>
              <a:ext cx="2066248" cy="947978"/>
            </a:xfrm>
            <a:custGeom>
              <a:avLst/>
              <a:gdLst>
                <a:gd name="connsiteX0" fmla="*/ 0 w 2066248"/>
                <a:gd name="connsiteY0" fmla="*/ 0 h 947978"/>
                <a:gd name="connsiteX1" fmla="*/ 1592259 w 2066248"/>
                <a:gd name="connsiteY1" fmla="*/ 0 h 947978"/>
                <a:gd name="connsiteX2" fmla="*/ 2066248 w 2066248"/>
                <a:gd name="connsiteY2" fmla="*/ 473989 h 947978"/>
                <a:gd name="connsiteX3" fmla="*/ 1592259 w 2066248"/>
                <a:gd name="connsiteY3" fmla="*/ 947978 h 947978"/>
                <a:gd name="connsiteX4" fmla="*/ 0 w 2066248"/>
                <a:gd name="connsiteY4" fmla="*/ 947978 h 947978"/>
                <a:gd name="connsiteX5" fmla="*/ 473989 w 2066248"/>
                <a:gd name="connsiteY5" fmla="*/ 473989 h 947978"/>
                <a:gd name="connsiteX6" fmla="*/ 0 w 2066248"/>
                <a:gd name="connsiteY6" fmla="*/ 0 h 9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248" h="947978">
                  <a:moveTo>
                    <a:pt x="0" y="0"/>
                  </a:moveTo>
                  <a:lnTo>
                    <a:pt x="1592259" y="0"/>
                  </a:lnTo>
                  <a:lnTo>
                    <a:pt x="2066248" y="473989"/>
                  </a:lnTo>
                  <a:lnTo>
                    <a:pt x="1592259" y="947978"/>
                  </a:lnTo>
                  <a:lnTo>
                    <a:pt x="0" y="947978"/>
                  </a:lnTo>
                  <a:lnTo>
                    <a:pt x="473989" y="473989"/>
                  </a:lnTo>
                  <a:lnTo>
                    <a:pt x="0" y="0"/>
                  </a:lnTo>
                  <a:close/>
                </a:path>
              </a:pathLst>
            </a:custGeom>
            <a:solidFill>
              <a:schemeClr val="tx1">
                <a:lumMod val="50000"/>
                <a:alpha val="7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99" tIns="26670" rIns="500659" bIns="26670" numCol="1" spcCol="1270" anchor="ctr" anchorCtr="0">
              <a:noAutofit/>
            </a:bodyPr>
            <a:lstStyle/>
            <a:p>
              <a:pPr marL="0" lvl="0" indent="0" algn="ctr" defTabSz="889000">
                <a:lnSpc>
                  <a:spcPct val="90000"/>
                </a:lnSpc>
                <a:spcBef>
                  <a:spcPct val="0"/>
                </a:spcBef>
                <a:spcAft>
                  <a:spcPct val="35000"/>
                </a:spcAft>
                <a:buNone/>
              </a:pPr>
              <a:r>
                <a:rPr lang="en-US" sz="2400" b="1" i="0" kern="1200" dirty="0">
                  <a:latin typeface="Panton Bold" pitchFamily="2" charset="77"/>
                </a:rPr>
                <a:t>4</a:t>
              </a:r>
              <a:r>
                <a:rPr lang="en-US" sz="1400" b="1" i="0" kern="1200" dirty="0">
                  <a:latin typeface="Panton Bold" pitchFamily="2" charset="77"/>
                </a:rPr>
                <a:t> </a:t>
              </a:r>
              <a:br>
                <a:rPr lang="en-US" sz="1400" b="1" i="0" kern="1200">
                  <a:latin typeface="Panton Bold" pitchFamily="2" charset="77"/>
                </a:rPr>
              </a:br>
              <a:r>
                <a:rPr lang="en-US" sz="1400" b="1" i="0" kern="1200" dirty="0">
                  <a:latin typeface="Panton Bold" pitchFamily="2" charset="77"/>
                </a:rPr>
                <a:t>Telephone</a:t>
              </a:r>
              <a:br>
                <a:rPr lang="en-US" sz="1400" b="1" i="0" kern="1200">
                  <a:latin typeface="Panton Bold" pitchFamily="2" charset="77"/>
                </a:rPr>
              </a:br>
              <a:r>
                <a:rPr lang="en-US" sz="1200" b="1" i="0" kern="1200" dirty="0">
                  <a:latin typeface="Panton Bold" pitchFamily="2" charset="77"/>
                </a:rPr>
                <a:t>/video interview</a:t>
              </a:r>
              <a:endParaRPr lang="en-GB" sz="1400" b="1" i="0" kern="1200" dirty="0">
                <a:latin typeface="Panton Bold" pitchFamily="2" charset="77"/>
              </a:endParaRPr>
            </a:p>
          </p:txBody>
        </p:sp>
        <p:sp>
          <p:nvSpPr>
            <p:cNvPr id="20" name="Freeform 19">
              <a:extLst>
                <a:ext uri="{FF2B5EF4-FFF2-40B4-BE49-F238E27FC236}">
                  <a16:creationId xmlns:a16="http://schemas.microsoft.com/office/drawing/2014/main" id="{DAF462BF-5164-E3BF-D25D-F52F5C74F9AB}"/>
                </a:ext>
              </a:extLst>
            </p:cNvPr>
            <p:cNvSpPr/>
            <p:nvPr/>
          </p:nvSpPr>
          <p:spPr>
            <a:xfrm>
              <a:off x="7633787" y="2314413"/>
              <a:ext cx="2066248" cy="947978"/>
            </a:xfrm>
            <a:custGeom>
              <a:avLst/>
              <a:gdLst>
                <a:gd name="connsiteX0" fmla="*/ 0 w 2066248"/>
                <a:gd name="connsiteY0" fmla="*/ 0 h 947978"/>
                <a:gd name="connsiteX1" fmla="*/ 1592259 w 2066248"/>
                <a:gd name="connsiteY1" fmla="*/ 0 h 947978"/>
                <a:gd name="connsiteX2" fmla="*/ 2066248 w 2066248"/>
                <a:gd name="connsiteY2" fmla="*/ 473989 h 947978"/>
                <a:gd name="connsiteX3" fmla="*/ 1592259 w 2066248"/>
                <a:gd name="connsiteY3" fmla="*/ 947978 h 947978"/>
                <a:gd name="connsiteX4" fmla="*/ 0 w 2066248"/>
                <a:gd name="connsiteY4" fmla="*/ 947978 h 947978"/>
                <a:gd name="connsiteX5" fmla="*/ 473989 w 2066248"/>
                <a:gd name="connsiteY5" fmla="*/ 473989 h 947978"/>
                <a:gd name="connsiteX6" fmla="*/ 0 w 2066248"/>
                <a:gd name="connsiteY6" fmla="*/ 0 h 9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248" h="947978">
                  <a:moveTo>
                    <a:pt x="0" y="0"/>
                  </a:moveTo>
                  <a:lnTo>
                    <a:pt x="1592259" y="0"/>
                  </a:lnTo>
                  <a:lnTo>
                    <a:pt x="2066248" y="473989"/>
                  </a:lnTo>
                  <a:lnTo>
                    <a:pt x="1592259" y="947978"/>
                  </a:lnTo>
                  <a:lnTo>
                    <a:pt x="0" y="947978"/>
                  </a:lnTo>
                  <a:lnTo>
                    <a:pt x="473989" y="473989"/>
                  </a:lnTo>
                  <a:lnTo>
                    <a:pt x="0" y="0"/>
                  </a:lnTo>
                  <a:close/>
                </a:path>
              </a:pathLst>
            </a:custGeom>
            <a:solidFill>
              <a:schemeClr val="tx1">
                <a:lumMod val="50000"/>
                <a:alpha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99" tIns="26670" rIns="500659" bIns="26670" numCol="1" spcCol="1270" anchor="ctr" anchorCtr="0">
              <a:noAutofit/>
            </a:bodyPr>
            <a:lstStyle/>
            <a:p>
              <a:pPr marL="0" lvl="0" indent="0" algn="ctr" defTabSz="889000">
                <a:lnSpc>
                  <a:spcPct val="90000"/>
                </a:lnSpc>
                <a:spcBef>
                  <a:spcPct val="0"/>
                </a:spcBef>
                <a:spcAft>
                  <a:spcPct val="35000"/>
                </a:spcAft>
                <a:buNone/>
              </a:pPr>
              <a:r>
                <a:rPr lang="en-US" sz="2400" b="1" i="0" kern="1200" dirty="0">
                  <a:latin typeface="Panton Bold" pitchFamily="2" charset="77"/>
                </a:rPr>
                <a:t>5</a:t>
              </a:r>
              <a:br>
                <a:rPr lang="en-US" b="1" i="0" kern="1200" dirty="0">
                  <a:latin typeface="Panton Bold" pitchFamily="2" charset="77"/>
                </a:rPr>
              </a:br>
              <a:r>
                <a:rPr lang="en-US" sz="1400" b="1" i="0" kern="1200" dirty="0">
                  <a:latin typeface="Panton Bold" pitchFamily="2" charset="77"/>
                </a:rPr>
                <a:t>Assessment </a:t>
              </a:r>
              <a:r>
                <a:rPr lang="en-US" sz="1400" b="1" i="0" kern="1200" dirty="0" err="1">
                  <a:latin typeface="Panton Bold" pitchFamily="2" charset="77"/>
                </a:rPr>
                <a:t>centre</a:t>
              </a:r>
              <a:endParaRPr lang="en-GB" b="1" i="0" kern="1200" dirty="0">
                <a:latin typeface="Panton Bold" pitchFamily="2" charset="77"/>
              </a:endParaRPr>
            </a:p>
          </p:txBody>
        </p:sp>
        <p:sp>
          <p:nvSpPr>
            <p:cNvPr id="21" name="Freeform 20">
              <a:extLst>
                <a:ext uri="{FF2B5EF4-FFF2-40B4-BE49-F238E27FC236}">
                  <a16:creationId xmlns:a16="http://schemas.microsoft.com/office/drawing/2014/main" id="{53FCA8F0-BA6D-CB8D-6AF7-B8192EA80C09}"/>
                </a:ext>
              </a:extLst>
            </p:cNvPr>
            <p:cNvSpPr/>
            <p:nvPr/>
          </p:nvSpPr>
          <p:spPr>
            <a:xfrm>
              <a:off x="9347725" y="2314413"/>
              <a:ext cx="2066248" cy="947978"/>
            </a:xfrm>
            <a:custGeom>
              <a:avLst/>
              <a:gdLst>
                <a:gd name="connsiteX0" fmla="*/ 0 w 2066248"/>
                <a:gd name="connsiteY0" fmla="*/ 0 h 947978"/>
                <a:gd name="connsiteX1" fmla="*/ 1592259 w 2066248"/>
                <a:gd name="connsiteY1" fmla="*/ 0 h 947978"/>
                <a:gd name="connsiteX2" fmla="*/ 2066248 w 2066248"/>
                <a:gd name="connsiteY2" fmla="*/ 473989 h 947978"/>
                <a:gd name="connsiteX3" fmla="*/ 1592259 w 2066248"/>
                <a:gd name="connsiteY3" fmla="*/ 947978 h 947978"/>
                <a:gd name="connsiteX4" fmla="*/ 0 w 2066248"/>
                <a:gd name="connsiteY4" fmla="*/ 947978 h 947978"/>
                <a:gd name="connsiteX5" fmla="*/ 473989 w 2066248"/>
                <a:gd name="connsiteY5" fmla="*/ 473989 h 947978"/>
                <a:gd name="connsiteX6" fmla="*/ 0 w 2066248"/>
                <a:gd name="connsiteY6" fmla="*/ 0 h 9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248" h="947978">
                  <a:moveTo>
                    <a:pt x="0" y="0"/>
                  </a:moveTo>
                  <a:lnTo>
                    <a:pt x="1592259" y="0"/>
                  </a:lnTo>
                  <a:lnTo>
                    <a:pt x="2066248" y="473989"/>
                  </a:lnTo>
                  <a:lnTo>
                    <a:pt x="1592259" y="947978"/>
                  </a:lnTo>
                  <a:lnTo>
                    <a:pt x="0" y="947978"/>
                  </a:lnTo>
                  <a:lnTo>
                    <a:pt x="473989" y="473989"/>
                  </a:lnTo>
                  <a:lnTo>
                    <a:pt x="0" y="0"/>
                  </a:lnTo>
                  <a:close/>
                </a:path>
              </a:pathLst>
            </a:custGeom>
            <a:solidFill>
              <a:schemeClr val="tx1">
                <a:lumMod val="5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45998" tIns="24003" rIns="497992" bIns="24003" numCol="1" spcCol="1270" anchor="ctr" anchorCtr="0">
              <a:noAutofit/>
            </a:bodyPr>
            <a:lstStyle/>
            <a:p>
              <a:pPr marL="0" lvl="0" indent="0" algn="ctr" defTabSz="800100">
                <a:lnSpc>
                  <a:spcPct val="90000"/>
                </a:lnSpc>
                <a:spcBef>
                  <a:spcPct val="0"/>
                </a:spcBef>
                <a:spcAft>
                  <a:spcPct val="35000"/>
                </a:spcAft>
                <a:buNone/>
              </a:pPr>
              <a:r>
                <a:rPr lang="en-US" sz="2000" b="1" i="0" kern="1200" dirty="0">
                  <a:latin typeface="Panton Bold" pitchFamily="2" charset="77"/>
                </a:rPr>
                <a:t>6</a:t>
              </a:r>
              <a:br>
                <a:rPr lang="en-US" sz="2000" b="1" i="0" kern="1200">
                  <a:latin typeface="Panton Bold" pitchFamily="2" charset="77"/>
                </a:rPr>
              </a:br>
              <a:r>
                <a:rPr lang="en-US" sz="1400" b="1" i="0" kern="1200" dirty="0">
                  <a:latin typeface="Panton Bold" pitchFamily="2" charset="77"/>
                </a:rPr>
                <a:t>Final</a:t>
              </a:r>
              <a:br>
                <a:rPr lang="en-US" sz="1400" b="1" i="0" kern="1200">
                  <a:latin typeface="Panton Bold" pitchFamily="2" charset="77"/>
                </a:rPr>
              </a:br>
              <a:r>
                <a:rPr lang="en-US" sz="1400" b="1" i="0" kern="1200" dirty="0">
                  <a:latin typeface="Panton Bold" pitchFamily="2" charset="77"/>
                </a:rPr>
                <a:t>interview</a:t>
              </a:r>
              <a:endParaRPr lang="en-GB" sz="2000" b="1" i="0" kern="1200" dirty="0">
                <a:latin typeface="Panton Bold" pitchFamily="2" charset="77"/>
              </a:endParaRPr>
            </a:p>
          </p:txBody>
        </p:sp>
      </p:grpSp>
      <p:grpSp>
        <p:nvGrpSpPr>
          <p:cNvPr id="47" name="Group 46">
            <a:extLst>
              <a:ext uri="{FF2B5EF4-FFF2-40B4-BE49-F238E27FC236}">
                <a16:creationId xmlns:a16="http://schemas.microsoft.com/office/drawing/2014/main" id="{09F5498E-0A8C-72CC-5F45-731477C784E2}"/>
              </a:ext>
            </a:extLst>
          </p:cNvPr>
          <p:cNvGrpSpPr/>
          <p:nvPr/>
        </p:nvGrpSpPr>
        <p:grpSpPr>
          <a:xfrm>
            <a:off x="303731" y="4955507"/>
            <a:ext cx="11584537" cy="1371600"/>
            <a:chOff x="303731" y="4866405"/>
            <a:chExt cx="11584537" cy="1371600"/>
          </a:xfrm>
        </p:grpSpPr>
        <p:sp>
          <p:nvSpPr>
            <p:cNvPr id="33" name="Pentagon 32">
              <a:extLst>
                <a:ext uri="{FF2B5EF4-FFF2-40B4-BE49-F238E27FC236}">
                  <a16:creationId xmlns:a16="http://schemas.microsoft.com/office/drawing/2014/main" id="{F183740E-81DF-9189-41EA-693B6F8DC3B1}"/>
                </a:ext>
              </a:extLst>
            </p:cNvPr>
            <p:cNvSpPr/>
            <p:nvPr/>
          </p:nvSpPr>
          <p:spPr>
            <a:xfrm>
              <a:off x="303731" y="5252643"/>
              <a:ext cx="11584537" cy="584200"/>
            </a:xfrm>
            <a:prstGeom prst="homePlate">
              <a:avLst/>
            </a:prstGeom>
            <a:gradFill>
              <a:gsLst>
                <a:gs pos="100000">
                  <a:schemeClr val="accent6"/>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845DFB8F-D299-49D8-2064-CE92190E622A}"/>
                </a:ext>
              </a:extLst>
            </p:cNvPr>
            <p:cNvSpPr/>
            <p:nvPr/>
          </p:nvSpPr>
          <p:spPr>
            <a:xfrm>
              <a:off x="1079500" y="4866405"/>
              <a:ext cx="1371600" cy="1371600"/>
            </a:xfrm>
            <a:prstGeom prst="ellipse">
              <a:avLst/>
            </a:prstGeom>
            <a:gradFill>
              <a:gsLst>
                <a:gs pos="100000">
                  <a:schemeClr val="accent5"/>
                </a:gs>
                <a:gs pos="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7A43CBEE-C261-C49C-48DC-EE0D2B3A227E}"/>
                </a:ext>
              </a:extLst>
            </p:cNvPr>
            <p:cNvSpPr/>
            <p:nvPr/>
          </p:nvSpPr>
          <p:spPr>
            <a:xfrm>
              <a:off x="3856567" y="4866405"/>
              <a:ext cx="1371600" cy="1371600"/>
            </a:xfrm>
            <a:prstGeom prst="ellipse">
              <a:avLst/>
            </a:prstGeom>
            <a:gradFill>
              <a:gsLst>
                <a:gs pos="100000">
                  <a:schemeClr val="accent3"/>
                </a:gs>
                <a:gs pos="0">
                  <a:schemeClr val="accent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5603D66F-88BB-9432-AB3D-A7A2486EFFCC}"/>
                </a:ext>
              </a:extLst>
            </p:cNvPr>
            <p:cNvSpPr/>
            <p:nvPr/>
          </p:nvSpPr>
          <p:spPr>
            <a:xfrm>
              <a:off x="6633634" y="4866405"/>
              <a:ext cx="1371600" cy="1371600"/>
            </a:xfrm>
            <a:prstGeom prst="ellipse">
              <a:avLst/>
            </a:prstGeom>
            <a:gradFill>
              <a:gsLst>
                <a:gs pos="100000">
                  <a:schemeClr val="accent6"/>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C3B83053-8D4E-DED2-77A4-826D466E90B8}"/>
                </a:ext>
              </a:extLst>
            </p:cNvPr>
            <p:cNvSpPr/>
            <p:nvPr/>
          </p:nvSpPr>
          <p:spPr>
            <a:xfrm>
              <a:off x="9410700" y="4866405"/>
              <a:ext cx="1371600" cy="1371600"/>
            </a:xfrm>
            <a:prstGeom prst="ellipse">
              <a:avLst/>
            </a:prstGeom>
            <a:gradFill>
              <a:gsLst>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Graphic 38" descr="Questions outline">
              <a:extLst>
                <a:ext uri="{FF2B5EF4-FFF2-40B4-BE49-F238E27FC236}">
                  <a16:creationId xmlns:a16="http://schemas.microsoft.com/office/drawing/2014/main" id="{3FFE9557-3D9D-5409-5A8A-51041B7908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08100" y="5058244"/>
              <a:ext cx="914400" cy="914400"/>
            </a:xfrm>
            <a:prstGeom prst="rect">
              <a:avLst/>
            </a:prstGeom>
          </p:spPr>
        </p:pic>
        <p:pic>
          <p:nvPicPr>
            <p:cNvPr id="41" name="Graphic 40" descr="Right And Left Brain outline">
              <a:extLst>
                <a:ext uri="{FF2B5EF4-FFF2-40B4-BE49-F238E27FC236}">
                  <a16:creationId xmlns:a16="http://schemas.microsoft.com/office/drawing/2014/main" id="{654561AB-CEBF-9E37-1A5C-B9A01172CF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85167" y="5097009"/>
              <a:ext cx="914400" cy="914400"/>
            </a:xfrm>
            <a:prstGeom prst="rect">
              <a:avLst/>
            </a:prstGeom>
          </p:spPr>
        </p:pic>
        <p:pic>
          <p:nvPicPr>
            <p:cNvPr id="43" name="Graphic 42" descr="List outline">
              <a:extLst>
                <a:ext uri="{FF2B5EF4-FFF2-40B4-BE49-F238E27FC236}">
                  <a16:creationId xmlns:a16="http://schemas.microsoft.com/office/drawing/2014/main" id="{9E3A3231-4504-FB02-CDBC-0C87A91419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56539" y="5097009"/>
              <a:ext cx="914400" cy="914400"/>
            </a:xfrm>
            <a:prstGeom prst="rect">
              <a:avLst/>
            </a:prstGeom>
          </p:spPr>
        </p:pic>
        <p:pic>
          <p:nvPicPr>
            <p:cNvPr id="45" name="Graphic 44" descr="Vlog outline">
              <a:extLst>
                <a:ext uri="{FF2B5EF4-FFF2-40B4-BE49-F238E27FC236}">
                  <a16:creationId xmlns:a16="http://schemas.microsoft.com/office/drawing/2014/main" id="{6F80C1F5-2191-8D9F-86D9-86EFBDA4E9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39300" y="5084309"/>
              <a:ext cx="914400" cy="914400"/>
            </a:xfrm>
            <a:prstGeom prst="rect">
              <a:avLst/>
            </a:prstGeom>
          </p:spPr>
        </p:pic>
      </p:grpSp>
      <p:sp>
        <p:nvSpPr>
          <p:cNvPr id="46" name="Rectangle 45">
            <a:extLst>
              <a:ext uri="{FF2B5EF4-FFF2-40B4-BE49-F238E27FC236}">
                <a16:creationId xmlns:a16="http://schemas.microsoft.com/office/drawing/2014/main" id="{A27ADA9C-2038-0B85-633C-615C638A1902}"/>
              </a:ext>
            </a:extLst>
          </p:cNvPr>
          <p:cNvSpPr/>
          <p:nvPr/>
        </p:nvSpPr>
        <p:spPr>
          <a:xfrm>
            <a:off x="168010" y="416940"/>
            <a:ext cx="4314001" cy="646331"/>
          </a:xfrm>
          <a:prstGeom prst="rect">
            <a:avLst/>
          </a:prstGeom>
        </p:spPr>
        <p:txBody>
          <a:bodyPr wrap="none">
            <a:spAutoFit/>
          </a:bodyPr>
          <a:lstStyle/>
          <a:p>
            <a:r>
              <a:rPr lang="en-US" sz="3600" b="1" dirty="0">
                <a:latin typeface="Panton Bold" pitchFamily="2" charset="77"/>
              </a:rPr>
              <a:t>Moving clients from:</a:t>
            </a:r>
          </a:p>
        </p:txBody>
      </p:sp>
      <p:sp>
        <p:nvSpPr>
          <p:cNvPr id="51" name="Rectangle 50">
            <a:extLst>
              <a:ext uri="{FF2B5EF4-FFF2-40B4-BE49-F238E27FC236}">
                <a16:creationId xmlns:a16="http://schemas.microsoft.com/office/drawing/2014/main" id="{42FCE0A6-D178-2D88-3F6F-08A274711CF0}"/>
              </a:ext>
            </a:extLst>
          </p:cNvPr>
          <p:cNvSpPr/>
          <p:nvPr/>
        </p:nvSpPr>
        <p:spPr>
          <a:xfrm>
            <a:off x="168010" y="2494653"/>
            <a:ext cx="697627" cy="584775"/>
          </a:xfrm>
          <a:prstGeom prst="rect">
            <a:avLst/>
          </a:prstGeom>
        </p:spPr>
        <p:txBody>
          <a:bodyPr wrap="none">
            <a:spAutoFit/>
          </a:bodyPr>
          <a:lstStyle/>
          <a:p>
            <a:r>
              <a:rPr lang="en-GB" sz="3200" b="1" dirty="0">
                <a:latin typeface="Panton Bold" pitchFamily="2" charset="77"/>
              </a:rPr>
              <a:t>To</a:t>
            </a:r>
            <a:r>
              <a:rPr lang="en-GB" sz="1600" b="1" dirty="0">
                <a:latin typeface="Panton Bold" pitchFamily="2" charset="77"/>
              </a:rPr>
              <a:t>:</a:t>
            </a:r>
          </a:p>
        </p:txBody>
      </p:sp>
      <p:sp>
        <p:nvSpPr>
          <p:cNvPr id="55" name="Rectangle 54">
            <a:extLst>
              <a:ext uri="{FF2B5EF4-FFF2-40B4-BE49-F238E27FC236}">
                <a16:creationId xmlns:a16="http://schemas.microsoft.com/office/drawing/2014/main" id="{A9DB5085-7A17-5D6C-C935-34AD615D2A14}"/>
              </a:ext>
            </a:extLst>
          </p:cNvPr>
          <p:cNvSpPr/>
          <p:nvPr/>
        </p:nvSpPr>
        <p:spPr>
          <a:xfrm>
            <a:off x="837772" y="3705679"/>
            <a:ext cx="1871089" cy="923330"/>
          </a:xfrm>
          <a:prstGeom prst="rect">
            <a:avLst/>
          </a:prstGeom>
        </p:spPr>
        <p:txBody>
          <a:bodyPr wrap="square">
            <a:spAutoFit/>
          </a:bodyPr>
          <a:lstStyle/>
          <a:p>
            <a:pPr algn="ctr"/>
            <a:r>
              <a:rPr lang="en-US" b="1" dirty="0">
                <a:latin typeface="Panton Bold" pitchFamily="2" charset="77"/>
              </a:rPr>
              <a:t>Killer questions</a:t>
            </a:r>
            <a:br>
              <a:rPr lang="en-US" b="1" dirty="0">
                <a:latin typeface="Panton Bold" pitchFamily="2" charset="77"/>
              </a:rPr>
            </a:br>
            <a:r>
              <a:rPr lang="en-US" b="1" dirty="0">
                <a:latin typeface="Panton Bold" pitchFamily="2" charset="77"/>
              </a:rPr>
              <a:t>(essential</a:t>
            </a:r>
            <a:br>
              <a:rPr lang="en-US" b="1" dirty="0">
                <a:latin typeface="Panton Bold" pitchFamily="2" charset="77"/>
              </a:rPr>
            </a:br>
            <a:r>
              <a:rPr lang="en-US" b="1" dirty="0">
                <a:latin typeface="Panton Bold" pitchFamily="2" charset="77"/>
              </a:rPr>
              <a:t>criteria only)</a:t>
            </a:r>
            <a:endParaRPr lang="en-GB" dirty="0"/>
          </a:p>
        </p:txBody>
      </p:sp>
      <p:sp>
        <p:nvSpPr>
          <p:cNvPr id="57" name="Rectangle 56">
            <a:extLst>
              <a:ext uri="{FF2B5EF4-FFF2-40B4-BE49-F238E27FC236}">
                <a16:creationId xmlns:a16="http://schemas.microsoft.com/office/drawing/2014/main" id="{6D197E7E-9A5C-823D-1A61-6928CF35A962}"/>
              </a:ext>
            </a:extLst>
          </p:cNvPr>
          <p:cNvSpPr/>
          <p:nvPr/>
        </p:nvSpPr>
        <p:spPr>
          <a:xfrm>
            <a:off x="3624263" y="3720183"/>
            <a:ext cx="1871089" cy="923330"/>
          </a:xfrm>
          <a:prstGeom prst="rect">
            <a:avLst/>
          </a:prstGeom>
        </p:spPr>
        <p:txBody>
          <a:bodyPr wrap="square">
            <a:spAutoFit/>
          </a:bodyPr>
          <a:lstStyle/>
          <a:p>
            <a:pPr algn="ctr"/>
            <a:r>
              <a:rPr lang="en-US" b="1" dirty="0">
                <a:latin typeface="Panton Bold" pitchFamily="2" charset="77"/>
              </a:rPr>
              <a:t>Amberjack’s blended assessment</a:t>
            </a:r>
            <a:endParaRPr lang="en-GB" dirty="0"/>
          </a:p>
        </p:txBody>
      </p:sp>
      <p:sp>
        <p:nvSpPr>
          <p:cNvPr id="58" name="Rectangle 57">
            <a:extLst>
              <a:ext uri="{FF2B5EF4-FFF2-40B4-BE49-F238E27FC236}">
                <a16:creationId xmlns:a16="http://schemas.microsoft.com/office/drawing/2014/main" id="{B3D4C1A3-43D7-BE2C-6AC9-9B36F87C0E4B}"/>
              </a:ext>
            </a:extLst>
          </p:cNvPr>
          <p:cNvSpPr/>
          <p:nvPr/>
        </p:nvSpPr>
        <p:spPr>
          <a:xfrm>
            <a:off x="6387672" y="3912449"/>
            <a:ext cx="1871089" cy="646331"/>
          </a:xfrm>
          <a:prstGeom prst="rect">
            <a:avLst/>
          </a:prstGeom>
        </p:spPr>
        <p:txBody>
          <a:bodyPr wrap="square">
            <a:spAutoFit/>
          </a:bodyPr>
          <a:lstStyle/>
          <a:p>
            <a:pPr algn="ctr"/>
            <a:r>
              <a:rPr lang="en-US" b="1" dirty="0">
                <a:latin typeface="Panton Bold" pitchFamily="2" charset="77"/>
              </a:rPr>
              <a:t>Assessment</a:t>
            </a:r>
          </a:p>
          <a:p>
            <a:pPr algn="ctr"/>
            <a:r>
              <a:rPr lang="en-US" b="1" dirty="0" err="1">
                <a:latin typeface="Panton Bold" pitchFamily="2" charset="77"/>
              </a:rPr>
              <a:t>centre</a:t>
            </a:r>
            <a:endParaRPr lang="en-GB" dirty="0"/>
          </a:p>
        </p:txBody>
      </p:sp>
      <p:sp>
        <p:nvSpPr>
          <p:cNvPr id="59" name="Rectangle 58">
            <a:extLst>
              <a:ext uri="{FF2B5EF4-FFF2-40B4-BE49-F238E27FC236}">
                <a16:creationId xmlns:a16="http://schemas.microsoft.com/office/drawing/2014/main" id="{3F465445-E5BC-9191-D3AD-87D1D1A6A379}"/>
              </a:ext>
            </a:extLst>
          </p:cNvPr>
          <p:cNvSpPr/>
          <p:nvPr/>
        </p:nvSpPr>
        <p:spPr>
          <a:xfrm>
            <a:off x="9156272" y="4043182"/>
            <a:ext cx="1871089" cy="369332"/>
          </a:xfrm>
          <a:prstGeom prst="rect">
            <a:avLst/>
          </a:prstGeom>
        </p:spPr>
        <p:txBody>
          <a:bodyPr wrap="square">
            <a:spAutoFit/>
          </a:bodyPr>
          <a:lstStyle/>
          <a:p>
            <a:pPr algn="ctr"/>
            <a:r>
              <a:rPr lang="en-US" b="1" dirty="0">
                <a:latin typeface="Panton Bold" pitchFamily="2" charset="77"/>
              </a:rPr>
              <a:t>Final interview</a:t>
            </a:r>
            <a:endParaRPr lang="en-GB" dirty="0"/>
          </a:p>
        </p:txBody>
      </p:sp>
      <p:sp>
        <p:nvSpPr>
          <p:cNvPr id="60" name="Rectangle 59">
            <a:extLst>
              <a:ext uri="{FF2B5EF4-FFF2-40B4-BE49-F238E27FC236}">
                <a16:creationId xmlns:a16="http://schemas.microsoft.com/office/drawing/2014/main" id="{AD87742A-C7FD-A198-0791-15B9A9F52133}"/>
              </a:ext>
            </a:extLst>
          </p:cNvPr>
          <p:cNvSpPr/>
          <p:nvPr/>
        </p:nvSpPr>
        <p:spPr>
          <a:xfrm>
            <a:off x="788842" y="3151937"/>
            <a:ext cx="1968950" cy="454479"/>
          </a:xfrm>
          <a:prstGeom prst="rect">
            <a:avLst/>
          </a:prstGeom>
          <a:gradFill>
            <a:gsLst>
              <a:gs pos="100000">
                <a:schemeClr val="accent3"/>
              </a:gs>
              <a:gs pos="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latin typeface="Panton Bold" pitchFamily="2" charset="77"/>
              </a:rPr>
              <a:t>1</a:t>
            </a:r>
          </a:p>
        </p:txBody>
      </p:sp>
      <p:sp>
        <p:nvSpPr>
          <p:cNvPr id="61" name="Rectangle 60">
            <a:extLst>
              <a:ext uri="{FF2B5EF4-FFF2-40B4-BE49-F238E27FC236}">
                <a16:creationId xmlns:a16="http://schemas.microsoft.com/office/drawing/2014/main" id="{A13505B7-2E44-DF9A-1557-155179B1E88F}"/>
              </a:ext>
            </a:extLst>
          </p:cNvPr>
          <p:cNvSpPr/>
          <p:nvPr/>
        </p:nvSpPr>
        <p:spPr>
          <a:xfrm>
            <a:off x="3557442" y="3151937"/>
            <a:ext cx="1968950" cy="454479"/>
          </a:xfrm>
          <a:prstGeom prst="rect">
            <a:avLst/>
          </a:prstGeom>
          <a:gradFill>
            <a:gsLst>
              <a:gs pos="100000">
                <a:schemeClr val="accent3"/>
              </a:gs>
              <a:gs pos="0">
                <a:schemeClr val="accent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latin typeface="Panton Bold" pitchFamily="2" charset="77"/>
              </a:rPr>
              <a:t>2</a:t>
            </a:r>
          </a:p>
        </p:txBody>
      </p:sp>
      <p:sp>
        <p:nvSpPr>
          <p:cNvPr id="62" name="Rectangle 61">
            <a:extLst>
              <a:ext uri="{FF2B5EF4-FFF2-40B4-BE49-F238E27FC236}">
                <a16:creationId xmlns:a16="http://schemas.microsoft.com/office/drawing/2014/main" id="{89FAE4BA-B1E7-D380-C707-7C3951EC4978}"/>
              </a:ext>
            </a:extLst>
          </p:cNvPr>
          <p:cNvSpPr/>
          <p:nvPr/>
        </p:nvSpPr>
        <p:spPr>
          <a:xfrm>
            <a:off x="6326042" y="3151937"/>
            <a:ext cx="1968950" cy="454479"/>
          </a:xfrm>
          <a:prstGeom prst="rect">
            <a:avLst/>
          </a:prstGeom>
          <a:gradFill>
            <a:gsLst>
              <a:gs pos="100000">
                <a:schemeClr val="accent1"/>
              </a:gs>
              <a:gs pos="0">
                <a:schemeClr val="accent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latin typeface="Panton Bold" pitchFamily="2" charset="77"/>
              </a:rPr>
              <a:t>3</a:t>
            </a:r>
          </a:p>
        </p:txBody>
      </p:sp>
      <p:sp>
        <p:nvSpPr>
          <p:cNvPr id="63" name="Rectangle 62">
            <a:extLst>
              <a:ext uri="{FF2B5EF4-FFF2-40B4-BE49-F238E27FC236}">
                <a16:creationId xmlns:a16="http://schemas.microsoft.com/office/drawing/2014/main" id="{2CDAB1EB-1E44-2056-DDBC-0C7F8443BD14}"/>
              </a:ext>
            </a:extLst>
          </p:cNvPr>
          <p:cNvSpPr/>
          <p:nvPr/>
        </p:nvSpPr>
        <p:spPr>
          <a:xfrm>
            <a:off x="9120042" y="3151937"/>
            <a:ext cx="1968950" cy="454479"/>
          </a:xfrm>
          <a:prstGeom prst="rect">
            <a:avLst/>
          </a:prstGeom>
          <a:gradFill>
            <a:gsLst>
              <a:gs pos="100000">
                <a:schemeClr val="accent1"/>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latin typeface="Panton Bold" pitchFamily="2" charset="77"/>
              </a:rPr>
              <a:t>4</a:t>
            </a:r>
          </a:p>
        </p:txBody>
      </p:sp>
    </p:spTree>
    <p:extLst>
      <p:ext uri="{BB962C8B-B14F-4D97-AF65-F5344CB8AC3E}">
        <p14:creationId xmlns:p14="http://schemas.microsoft.com/office/powerpoint/2010/main" val="3602987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E6C7-1EB2-3B10-5F9F-D0867D9973C2}"/>
              </a:ext>
            </a:extLst>
          </p:cNvPr>
          <p:cNvSpPr>
            <a:spLocks noGrp="1"/>
          </p:cNvSpPr>
          <p:nvPr>
            <p:ph type="title"/>
          </p:nvPr>
        </p:nvSpPr>
        <p:spPr/>
        <p:txBody>
          <a:bodyPr/>
          <a:lstStyle/>
          <a:p>
            <a:r>
              <a:rPr lang="en-US"/>
              <a:t>The benefits</a:t>
            </a:r>
            <a:endParaRPr lang="en-GB"/>
          </a:p>
        </p:txBody>
      </p:sp>
      <p:sp>
        <p:nvSpPr>
          <p:cNvPr id="3" name="Rectangle 2">
            <a:extLst>
              <a:ext uri="{FF2B5EF4-FFF2-40B4-BE49-F238E27FC236}">
                <a16:creationId xmlns:a16="http://schemas.microsoft.com/office/drawing/2014/main" id="{611B2EF5-E90A-5DE6-3B40-DC70258498DE}"/>
              </a:ext>
            </a:extLst>
          </p:cNvPr>
          <p:cNvSpPr/>
          <p:nvPr/>
        </p:nvSpPr>
        <p:spPr>
          <a:xfrm>
            <a:off x="186184" y="858464"/>
            <a:ext cx="11819629" cy="923330"/>
          </a:xfrm>
          <a:prstGeom prst="rect">
            <a:avLst/>
          </a:prstGeom>
        </p:spPr>
        <p:txBody>
          <a:bodyPr wrap="square">
            <a:spAutoFit/>
          </a:bodyPr>
          <a:lstStyle/>
          <a:p>
            <a:r>
              <a:rPr lang="en-US" dirty="0">
                <a:latin typeface="Panton" pitchFamily="2" charset="77"/>
              </a:rPr>
              <a:t>When we review how we’ve done, we ask ourselves five questions.</a:t>
            </a:r>
            <a:br>
              <a:rPr lang="en-US" dirty="0">
                <a:latin typeface="Panton" pitchFamily="2" charset="77"/>
              </a:rPr>
            </a:br>
            <a:endParaRPr lang="en-US" dirty="0">
              <a:latin typeface="Panton" pitchFamily="2" charset="77"/>
            </a:endParaRPr>
          </a:p>
          <a:p>
            <a:r>
              <a:rPr lang="en-US" dirty="0">
                <a:latin typeface="Panton" pitchFamily="2" charset="77"/>
              </a:rPr>
              <a:t>We ask, does the Amberjack blended assessment:</a:t>
            </a:r>
          </a:p>
        </p:txBody>
      </p:sp>
      <p:grpSp>
        <p:nvGrpSpPr>
          <p:cNvPr id="11" name="Group 10">
            <a:extLst>
              <a:ext uri="{FF2B5EF4-FFF2-40B4-BE49-F238E27FC236}">
                <a16:creationId xmlns:a16="http://schemas.microsoft.com/office/drawing/2014/main" id="{8326B31F-9A32-CDB9-8396-30B2D982EA8C}"/>
              </a:ext>
            </a:extLst>
          </p:cNvPr>
          <p:cNvGrpSpPr/>
          <p:nvPr/>
        </p:nvGrpSpPr>
        <p:grpSpPr>
          <a:xfrm>
            <a:off x="258891" y="1862638"/>
            <a:ext cx="11674217" cy="3426487"/>
            <a:chOff x="331596" y="1848897"/>
            <a:chExt cx="10721589" cy="1919235"/>
          </a:xfrm>
        </p:grpSpPr>
        <p:sp>
          <p:nvSpPr>
            <p:cNvPr id="6" name="Rectangle 5">
              <a:extLst>
                <a:ext uri="{FF2B5EF4-FFF2-40B4-BE49-F238E27FC236}">
                  <a16:creationId xmlns:a16="http://schemas.microsoft.com/office/drawing/2014/main" id="{9F3F90AF-DDCB-04BA-B7A8-49412057A7E0}"/>
                </a:ext>
              </a:extLst>
            </p:cNvPr>
            <p:cNvSpPr/>
            <p:nvPr/>
          </p:nvSpPr>
          <p:spPr>
            <a:xfrm>
              <a:off x="331596" y="1848897"/>
              <a:ext cx="2009670" cy="1919235"/>
            </a:xfrm>
            <a:prstGeom prst="rect">
              <a:avLst/>
            </a:prstGeom>
            <a:gradFill>
              <a:gsLst>
                <a:gs pos="0">
                  <a:schemeClr val="tx2"/>
                </a:gs>
                <a:gs pos="100000">
                  <a:schemeClr val="accent6"/>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F519369-DD08-663D-738D-DDBBDB9DE1C9}"/>
                </a:ext>
              </a:extLst>
            </p:cNvPr>
            <p:cNvSpPr/>
            <p:nvPr/>
          </p:nvSpPr>
          <p:spPr>
            <a:xfrm>
              <a:off x="2509576" y="1848897"/>
              <a:ext cx="2009670" cy="1919235"/>
            </a:xfrm>
            <a:prstGeom prst="rect">
              <a:avLst/>
            </a:prstGeom>
            <a:gradFill>
              <a:gsLst>
                <a:gs pos="0">
                  <a:schemeClr val="accent3"/>
                </a:gs>
                <a:gs pos="100000">
                  <a:schemeClr val="accent6"/>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E7F7663-2D93-F5DB-B7D3-8CD9E6428484}"/>
                </a:ext>
              </a:extLst>
            </p:cNvPr>
            <p:cNvSpPr/>
            <p:nvPr/>
          </p:nvSpPr>
          <p:spPr>
            <a:xfrm>
              <a:off x="4687556" y="1848897"/>
              <a:ext cx="2009670" cy="1919235"/>
            </a:xfrm>
            <a:prstGeom prst="rect">
              <a:avLst/>
            </a:prstGeom>
            <a:gradFill>
              <a:gsLst>
                <a:gs pos="100000">
                  <a:schemeClr val="accent1"/>
                </a:gs>
                <a:gs pos="0">
                  <a:schemeClr val="accent6"/>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5622594-4FA1-79E5-A23A-1592AFC2930D}"/>
                </a:ext>
              </a:extLst>
            </p:cNvPr>
            <p:cNvSpPr/>
            <p:nvPr/>
          </p:nvSpPr>
          <p:spPr>
            <a:xfrm>
              <a:off x="6865536" y="1848897"/>
              <a:ext cx="2009670" cy="1919235"/>
            </a:xfrm>
            <a:prstGeom prst="rect">
              <a:avLst/>
            </a:prstGeom>
            <a:gradFill>
              <a:gsLst>
                <a:gs pos="100000">
                  <a:schemeClr val="accent1"/>
                </a:gs>
                <a:gs pos="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524E983-977F-A097-4628-C80F31A14D04}"/>
                </a:ext>
              </a:extLst>
            </p:cNvPr>
            <p:cNvSpPr/>
            <p:nvPr/>
          </p:nvSpPr>
          <p:spPr>
            <a:xfrm>
              <a:off x="9043515" y="1848897"/>
              <a:ext cx="2009670" cy="1919235"/>
            </a:xfrm>
            <a:prstGeom prst="rect">
              <a:avLst/>
            </a:prstGeom>
            <a:gradFill>
              <a:gsLst>
                <a:gs pos="100000">
                  <a:schemeClr val="accent3"/>
                </a:gs>
                <a:gs pos="0">
                  <a:schemeClr val="accent5"/>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32CA146B-037E-8116-1D01-CF0EBE64F4C0}"/>
              </a:ext>
            </a:extLst>
          </p:cNvPr>
          <p:cNvSpPr/>
          <p:nvPr/>
        </p:nvSpPr>
        <p:spPr>
          <a:xfrm>
            <a:off x="258891" y="5585727"/>
            <a:ext cx="11674217" cy="646331"/>
          </a:xfrm>
          <a:prstGeom prst="rect">
            <a:avLst/>
          </a:prstGeom>
        </p:spPr>
        <p:txBody>
          <a:bodyPr wrap="square">
            <a:spAutoFit/>
          </a:bodyPr>
          <a:lstStyle/>
          <a:p>
            <a:r>
              <a:rPr lang="en-US" dirty="0">
                <a:latin typeface="Panton" pitchFamily="2" charset="77"/>
              </a:rPr>
              <a:t>In the following slides we share how moving to a truly blended assessment can help you in each of these areas with some examples of our client’s successes.</a:t>
            </a:r>
          </a:p>
        </p:txBody>
      </p:sp>
      <p:sp>
        <p:nvSpPr>
          <p:cNvPr id="13" name="TextBox 12">
            <a:extLst>
              <a:ext uri="{FF2B5EF4-FFF2-40B4-BE49-F238E27FC236}">
                <a16:creationId xmlns:a16="http://schemas.microsoft.com/office/drawing/2014/main" id="{3C6DAE79-0615-D1BE-F7B4-FBC3094C1CB2}"/>
              </a:ext>
            </a:extLst>
          </p:cNvPr>
          <p:cNvSpPr txBox="1"/>
          <p:nvPr/>
        </p:nvSpPr>
        <p:spPr>
          <a:xfrm>
            <a:off x="401934" y="2659559"/>
            <a:ext cx="723481" cy="769441"/>
          </a:xfrm>
          <a:prstGeom prst="rect">
            <a:avLst/>
          </a:prstGeom>
          <a:noFill/>
        </p:spPr>
        <p:txBody>
          <a:bodyPr wrap="square" rtlCol="0">
            <a:spAutoFit/>
          </a:bodyPr>
          <a:lstStyle/>
          <a:p>
            <a:r>
              <a:rPr lang="en-GB" sz="4400" b="1" dirty="0">
                <a:solidFill>
                  <a:schemeClr val="bg1"/>
                </a:solidFill>
                <a:latin typeface="Panton Bold" pitchFamily="2" charset="77"/>
              </a:rPr>
              <a:t>1</a:t>
            </a:r>
          </a:p>
        </p:txBody>
      </p:sp>
      <p:sp>
        <p:nvSpPr>
          <p:cNvPr id="14" name="TextBox 13">
            <a:extLst>
              <a:ext uri="{FF2B5EF4-FFF2-40B4-BE49-F238E27FC236}">
                <a16:creationId xmlns:a16="http://schemas.microsoft.com/office/drawing/2014/main" id="{570FFA99-8780-F547-4416-D9E5282D379E}"/>
              </a:ext>
            </a:extLst>
          </p:cNvPr>
          <p:cNvSpPr txBox="1"/>
          <p:nvPr/>
        </p:nvSpPr>
        <p:spPr>
          <a:xfrm>
            <a:off x="2738495" y="2659559"/>
            <a:ext cx="723481" cy="769441"/>
          </a:xfrm>
          <a:prstGeom prst="rect">
            <a:avLst/>
          </a:prstGeom>
          <a:noFill/>
        </p:spPr>
        <p:txBody>
          <a:bodyPr wrap="square" rtlCol="0">
            <a:spAutoFit/>
          </a:bodyPr>
          <a:lstStyle/>
          <a:p>
            <a:r>
              <a:rPr lang="en-GB" sz="4400" b="1" dirty="0">
                <a:solidFill>
                  <a:schemeClr val="bg1"/>
                </a:solidFill>
                <a:latin typeface="Panton Bold" pitchFamily="2" charset="77"/>
              </a:rPr>
              <a:t>2</a:t>
            </a:r>
          </a:p>
        </p:txBody>
      </p:sp>
      <p:sp>
        <p:nvSpPr>
          <p:cNvPr id="15" name="TextBox 14">
            <a:extLst>
              <a:ext uri="{FF2B5EF4-FFF2-40B4-BE49-F238E27FC236}">
                <a16:creationId xmlns:a16="http://schemas.microsoft.com/office/drawing/2014/main" id="{B7B44C2D-D1A2-CA10-159F-42D910CE3BF3}"/>
              </a:ext>
            </a:extLst>
          </p:cNvPr>
          <p:cNvSpPr txBox="1"/>
          <p:nvPr/>
        </p:nvSpPr>
        <p:spPr>
          <a:xfrm>
            <a:off x="5150680" y="2659559"/>
            <a:ext cx="723481" cy="769441"/>
          </a:xfrm>
          <a:prstGeom prst="rect">
            <a:avLst/>
          </a:prstGeom>
          <a:noFill/>
        </p:spPr>
        <p:txBody>
          <a:bodyPr wrap="square" rtlCol="0">
            <a:spAutoFit/>
          </a:bodyPr>
          <a:lstStyle/>
          <a:p>
            <a:r>
              <a:rPr lang="en-GB" sz="4400" b="1" dirty="0">
                <a:solidFill>
                  <a:schemeClr val="bg1"/>
                </a:solidFill>
                <a:latin typeface="Panton Bold" pitchFamily="2" charset="77"/>
              </a:rPr>
              <a:t>3</a:t>
            </a:r>
          </a:p>
        </p:txBody>
      </p:sp>
      <p:sp>
        <p:nvSpPr>
          <p:cNvPr id="22" name="TextBox 21">
            <a:extLst>
              <a:ext uri="{FF2B5EF4-FFF2-40B4-BE49-F238E27FC236}">
                <a16:creationId xmlns:a16="http://schemas.microsoft.com/office/drawing/2014/main" id="{A12885B5-0FB4-07E7-BABF-C8BD982F8FEA}"/>
              </a:ext>
            </a:extLst>
          </p:cNvPr>
          <p:cNvSpPr txBox="1"/>
          <p:nvPr/>
        </p:nvSpPr>
        <p:spPr>
          <a:xfrm>
            <a:off x="7516424" y="2659559"/>
            <a:ext cx="723481" cy="769441"/>
          </a:xfrm>
          <a:prstGeom prst="rect">
            <a:avLst/>
          </a:prstGeom>
          <a:noFill/>
        </p:spPr>
        <p:txBody>
          <a:bodyPr wrap="square" rtlCol="0">
            <a:spAutoFit/>
          </a:bodyPr>
          <a:lstStyle/>
          <a:p>
            <a:r>
              <a:rPr lang="en-GB" sz="4400" b="1" dirty="0">
                <a:solidFill>
                  <a:schemeClr val="bg1"/>
                </a:solidFill>
                <a:latin typeface="Panton Bold" pitchFamily="2" charset="77"/>
              </a:rPr>
              <a:t>4</a:t>
            </a:r>
          </a:p>
        </p:txBody>
      </p:sp>
      <p:sp>
        <p:nvSpPr>
          <p:cNvPr id="23" name="TextBox 22">
            <a:extLst>
              <a:ext uri="{FF2B5EF4-FFF2-40B4-BE49-F238E27FC236}">
                <a16:creationId xmlns:a16="http://schemas.microsoft.com/office/drawing/2014/main" id="{593F38C7-70B4-617C-1FA2-06FF72C2F245}"/>
              </a:ext>
            </a:extLst>
          </p:cNvPr>
          <p:cNvSpPr txBox="1"/>
          <p:nvPr/>
        </p:nvSpPr>
        <p:spPr>
          <a:xfrm>
            <a:off x="9928609" y="2659559"/>
            <a:ext cx="723481" cy="769441"/>
          </a:xfrm>
          <a:prstGeom prst="rect">
            <a:avLst/>
          </a:prstGeom>
          <a:noFill/>
        </p:spPr>
        <p:txBody>
          <a:bodyPr wrap="square" rtlCol="0">
            <a:spAutoFit/>
          </a:bodyPr>
          <a:lstStyle/>
          <a:p>
            <a:r>
              <a:rPr lang="en-GB" sz="4400" b="1" dirty="0">
                <a:solidFill>
                  <a:schemeClr val="bg1"/>
                </a:solidFill>
                <a:latin typeface="Panton Bold" pitchFamily="2" charset="77"/>
              </a:rPr>
              <a:t>5</a:t>
            </a:r>
          </a:p>
        </p:txBody>
      </p:sp>
      <p:sp>
        <p:nvSpPr>
          <p:cNvPr id="24" name="TextBox 23">
            <a:extLst>
              <a:ext uri="{FF2B5EF4-FFF2-40B4-BE49-F238E27FC236}">
                <a16:creationId xmlns:a16="http://schemas.microsoft.com/office/drawing/2014/main" id="{1F7A2855-653C-4ED5-B0BC-A57B9B12707C}"/>
              </a:ext>
            </a:extLst>
          </p:cNvPr>
          <p:cNvSpPr txBox="1"/>
          <p:nvPr/>
        </p:nvSpPr>
        <p:spPr>
          <a:xfrm>
            <a:off x="278407" y="3429000"/>
            <a:ext cx="2168715" cy="1754326"/>
          </a:xfrm>
          <a:prstGeom prst="rect">
            <a:avLst/>
          </a:prstGeom>
          <a:noFill/>
        </p:spPr>
        <p:txBody>
          <a:bodyPr wrap="square" rtlCol="0">
            <a:spAutoFit/>
          </a:bodyPr>
          <a:lstStyle/>
          <a:p>
            <a:r>
              <a:rPr lang="en-US" dirty="0">
                <a:solidFill>
                  <a:schemeClr val="bg1"/>
                </a:solidFill>
                <a:latin typeface="Panton" pitchFamily="2" charset="77"/>
              </a:rPr>
              <a:t>result in stronger candidates at the later stages of the assessment process and in role?</a:t>
            </a:r>
          </a:p>
          <a:p>
            <a:endParaRPr lang="en-GB" dirty="0">
              <a:solidFill>
                <a:schemeClr val="bg1"/>
              </a:solidFill>
              <a:latin typeface="Panton" pitchFamily="2" charset="77"/>
            </a:endParaRPr>
          </a:p>
        </p:txBody>
      </p:sp>
      <p:sp>
        <p:nvSpPr>
          <p:cNvPr id="25" name="TextBox 24">
            <a:extLst>
              <a:ext uri="{FF2B5EF4-FFF2-40B4-BE49-F238E27FC236}">
                <a16:creationId xmlns:a16="http://schemas.microsoft.com/office/drawing/2014/main" id="{DD3C5E84-6C7F-7EAC-EB74-581673088AC3}"/>
              </a:ext>
            </a:extLst>
          </p:cNvPr>
          <p:cNvSpPr txBox="1"/>
          <p:nvPr/>
        </p:nvSpPr>
        <p:spPr>
          <a:xfrm>
            <a:off x="2630385" y="3429000"/>
            <a:ext cx="2188232" cy="1200329"/>
          </a:xfrm>
          <a:prstGeom prst="rect">
            <a:avLst/>
          </a:prstGeom>
          <a:noFill/>
        </p:spPr>
        <p:txBody>
          <a:bodyPr wrap="square" rtlCol="0">
            <a:spAutoFit/>
          </a:bodyPr>
          <a:lstStyle/>
          <a:p>
            <a:r>
              <a:rPr lang="en-US" dirty="0">
                <a:solidFill>
                  <a:schemeClr val="bg1"/>
                </a:solidFill>
                <a:latin typeface="Panton" pitchFamily="2" charset="77"/>
              </a:rPr>
              <a:t>have a positive impact on candidate engagement?</a:t>
            </a:r>
          </a:p>
          <a:p>
            <a:endParaRPr lang="en-GB" dirty="0">
              <a:solidFill>
                <a:schemeClr val="bg1"/>
              </a:solidFill>
              <a:latin typeface="Panton" pitchFamily="2" charset="77"/>
            </a:endParaRPr>
          </a:p>
        </p:txBody>
      </p:sp>
      <p:sp>
        <p:nvSpPr>
          <p:cNvPr id="26" name="TextBox 25">
            <a:extLst>
              <a:ext uri="{FF2B5EF4-FFF2-40B4-BE49-F238E27FC236}">
                <a16:creationId xmlns:a16="http://schemas.microsoft.com/office/drawing/2014/main" id="{7F7E87A8-8770-8834-AA2E-DC573D5D7708}"/>
              </a:ext>
            </a:extLst>
          </p:cNvPr>
          <p:cNvSpPr txBox="1"/>
          <p:nvPr/>
        </p:nvSpPr>
        <p:spPr>
          <a:xfrm>
            <a:off x="5001880" y="3429000"/>
            <a:ext cx="2198028" cy="1200329"/>
          </a:xfrm>
          <a:prstGeom prst="rect">
            <a:avLst/>
          </a:prstGeom>
          <a:noFill/>
        </p:spPr>
        <p:txBody>
          <a:bodyPr wrap="square" rtlCol="0">
            <a:spAutoFit/>
          </a:bodyPr>
          <a:lstStyle/>
          <a:p>
            <a:r>
              <a:rPr lang="en-US" dirty="0">
                <a:solidFill>
                  <a:schemeClr val="bg1"/>
                </a:solidFill>
                <a:latin typeface="Panton" pitchFamily="2" charset="77"/>
              </a:rPr>
              <a:t>result in efficiencies in candidate and recruiter time?</a:t>
            </a:r>
          </a:p>
          <a:p>
            <a:endParaRPr lang="en-GB" dirty="0">
              <a:solidFill>
                <a:schemeClr val="bg1"/>
              </a:solidFill>
              <a:latin typeface="Panton" pitchFamily="2" charset="77"/>
            </a:endParaRPr>
          </a:p>
        </p:txBody>
      </p:sp>
      <p:sp>
        <p:nvSpPr>
          <p:cNvPr id="27" name="TextBox 26">
            <a:extLst>
              <a:ext uri="{FF2B5EF4-FFF2-40B4-BE49-F238E27FC236}">
                <a16:creationId xmlns:a16="http://schemas.microsoft.com/office/drawing/2014/main" id="{E2A62F49-5DF8-E950-19D1-0246629DB24E}"/>
              </a:ext>
            </a:extLst>
          </p:cNvPr>
          <p:cNvSpPr txBox="1"/>
          <p:nvPr/>
        </p:nvSpPr>
        <p:spPr>
          <a:xfrm>
            <a:off x="7363590" y="3429000"/>
            <a:ext cx="2188232" cy="923330"/>
          </a:xfrm>
          <a:prstGeom prst="rect">
            <a:avLst/>
          </a:prstGeom>
          <a:noFill/>
        </p:spPr>
        <p:txBody>
          <a:bodyPr wrap="square" rtlCol="0">
            <a:spAutoFit/>
          </a:bodyPr>
          <a:lstStyle/>
          <a:p>
            <a:r>
              <a:rPr lang="en-US" dirty="0">
                <a:solidFill>
                  <a:schemeClr val="bg1"/>
                </a:solidFill>
                <a:latin typeface="Panton" pitchFamily="2" charset="77"/>
              </a:rPr>
              <a:t>lower cost</a:t>
            </a:r>
            <a:br>
              <a:rPr lang="en-US" dirty="0">
                <a:solidFill>
                  <a:schemeClr val="bg1"/>
                </a:solidFill>
                <a:latin typeface="Panton" pitchFamily="2" charset="77"/>
              </a:rPr>
            </a:br>
            <a:r>
              <a:rPr lang="en-US" dirty="0">
                <a:solidFill>
                  <a:schemeClr val="bg1"/>
                </a:solidFill>
                <a:latin typeface="Panton" pitchFamily="2" charset="77"/>
              </a:rPr>
              <a:t>per hire?</a:t>
            </a:r>
          </a:p>
          <a:p>
            <a:endParaRPr lang="en-GB" dirty="0">
              <a:solidFill>
                <a:schemeClr val="bg1"/>
              </a:solidFill>
              <a:latin typeface="Panton" pitchFamily="2" charset="77"/>
            </a:endParaRPr>
          </a:p>
        </p:txBody>
      </p:sp>
      <p:sp>
        <p:nvSpPr>
          <p:cNvPr id="28" name="TextBox 27">
            <a:extLst>
              <a:ext uri="{FF2B5EF4-FFF2-40B4-BE49-F238E27FC236}">
                <a16:creationId xmlns:a16="http://schemas.microsoft.com/office/drawing/2014/main" id="{7E5DC228-EDD3-BEEE-06CB-FD4237919416}"/>
              </a:ext>
            </a:extLst>
          </p:cNvPr>
          <p:cNvSpPr txBox="1"/>
          <p:nvPr/>
        </p:nvSpPr>
        <p:spPr>
          <a:xfrm>
            <a:off x="9744876" y="3429000"/>
            <a:ext cx="2188231" cy="1754326"/>
          </a:xfrm>
          <a:prstGeom prst="rect">
            <a:avLst/>
          </a:prstGeom>
          <a:noFill/>
        </p:spPr>
        <p:txBody>
          <a:bodyPr wrap="square" rtlCol="0">
            <a:spAutoFit/>
          </a:bodyPr>
          <a:lstStyle/>
          <a:p>
            <a:r>
              <a:rPr lang="en-US" dirty="0">
                <a:solidFill>
                  <a:schemeClr val="bg1"/>
                </a:solidFill>
                <a:latin typeface="Panton" pitchFamily="2" charset="77"/>
              </a:rPr>
              <a:t>ensure a healthy pipeline of diverse candidates is retained throughout.</a:t>
            </a:r>
          </a:p>
          <a:p>
            <a:endParaRPr lang="en-GB" dirty="0">
              <a:solidFill>
                <a:schemeClr val="bg1"/>
              </a:solidFill>
              <a:latin typeface="Panton" pitchFamily="2" charset="77"/>
            </a:endParaRPr>
          </a:p>
        </p:txBody>
      </p:sp>
      <p:pic>
        <p:nvPicPr>
          <p:cNvPr id="32" name="Graphic 31" descr="Clipboard Badge outline">
            <a:extLst>
              <a:ext uri="{FF2B5EF4-FFF2-40B4-BE49-F238E27FC236}">
                <a16:creationId xmlns:a16="http://schemas.microsoft.com/office/drawing/2014/main" id="{5AED650E-73C1-F400-5463-194E764117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3857" y="1939913"/>
            <a:ext cx="870539" cy="870539"/>
          </a:xfrm>
          <a:prstGeom prst="rect">
            <a:avLst/>
          </a:prstGeom>
        </p:spPr>
      </p:pic>
      <p:pic>
        <p:nvPicPr>
          <p:cNvPr id="34" name="Graphic 33" descr="Cause And Effect outline">
            <a:extLst>
              <a:ext uri="{FF2B5EF4-FFF2-40B4-BE49-F238E27FC236}">
                <a16:creationId xmlns:a16="http://schemas.microsoft.com/office/drawing/2014/main" id="{2EA709EA-CEAE-9FBE-432D-16E0B37FC4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69662" y="1872228"/>
            <a:ext cx="874187" cy="874187"/>
          </a:xfrm>
          <a:prstGeom prst="rect">
            <a:avLst/>
          </a:prstGeom>
        </p:spPr>
      </p:pic>
      <p:pic>
        <p:nvPicPr>
          <p:cNvPr id="36" name="Graphic 35" descr="Business Growth outline">
            <a:extLst>
              <a:ext uri="{FF2B5EF4-FFF2-40B4-BE49-F238E27FC236}">
                <a16:creationId xmlns:a16="http://schemas.microsoft.com/office/drawing/2014/main" id="{0D1532EE-895D-04FF-8741-85225B3ED2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78305" y="1939913"/>
            <a:ext cx="842687" cy="842687"/>
          </a:xfrm>
          <a:prstGeom prst="rect">
            <a:avLst/>
          </a:prstGeom>
        </p:spPr>
      </p:pic>
      <p:pic>
        <p:nvPicPr>
          <p:cNvPr id="38" name="Graphic 37" descr="Money outline">
            <a:extLst>
              <a:ext uri="{FF2B5EF4-FFF2-40B4-BE49-F238E27FC236}">
                <a16:creationId xmlns:a16="http://schemas.microsoft.com/office/drawing/2014/main" id="{206B1D3D-B436-0A39-D72C-876BB7715A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68592" y="1939913"/>
            <a:ext cx="766811" cy="766811"/>
          </a:xfrm>
          <a:prstGeom prst="rect">
            <a:avLst/>
          </a:prstGeom>
        </p:spPr>
      </p:pic>
      <p:pic>
        <p:nvPicPr>
          <p:cNvPr id="40" name="Graphic 39" descr="Group of people outline">
            <a:extLst>
              <a:ext uri="{FF2B5EF4-FFF2-40B4-BE49-F238E27FC236}">
                <a16:creationId xmlns:a16="http://schemas.microsoft.com/office/drawing/2014/main" id="{C40DDC72-97E2-6144-1459-FB485CEF01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02799" y="1964867"/>
            <a:ext cx="716905" cy="716905"/>
          </a:xfrm>
          <a:prstGeom prst="rect">
            <a:avLst/>
          </a:prstGeom>
        </p:spPr>
      </p:pic>
      <p:cxnSp>
        <p:nvCxnSpPr>
          <p:cNvPr id="42" name="Straight Connector 41">
            <a:extLst>
              <a:ext uri="{FF2B5EF4-FFF2-40B4-BE49-F238E27FC236}">
                <a16:creationId xmlns:a16="http://schemas.microsoft.com/office/drawing/2014/main" id="{FF9581E3-21E9-F629-9A85-DA134F80F3EF}"/>
              </a:ext>
            </a:extLst>
          </p:cNvPr>
          <p:cNvCxnSpPr/>
          <p:nvPr/>
        </p:nvCxnSpPr>
        <p:spPr>
          <a:xfrm>
            <a:off x="398413" y="3338565"/>
            <a:ext cx="190918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D0EB90C-1B4F-F60A-3F33-383F5133AB70}"/>
              </a:ext>
            </a:extLst>
          </p:cNvPr>
          <p:cNvCxnSpPr/>
          <p:nvPr/>
        </p:nvCxnSpPr>
        <p:spPr>
          <a:xfrm>
            <a:off x="2739679" y="3338565"/>
            <a:ext cx="190918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DE64F0E-657A-D834-71E4-EAF53A04C28F}"/>
              </a:ext>
            </a:extLst>
          </p:cNvPr>
          <p:cNvCxnSpPr/>
          <p:nvPr/>
        </p:nvCxnSpPr>
        <p:spPr>
          <a:xfrm>
            <a:off x="5111090" y="3338565"/>
            <a:ext cx="190918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09EE45B-E521-434F-2736-D90A227A1CA0}"/>
              </a:ext>
            </a:extLst>
          </p:cNvPr>
          <p:cNvCxnSpPr/>
          <p:nvPr/>
        </p:nvCxnSpPr>
        <p:spPr>
          <a:xfrm>
            <a:off x="7482501" y="3338565"/>
            <a:ext cx="190918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C090F9D-4769-63BB-EE2E-BFF49D191BC5}"/>
              </a:ext>
            </a:extLst>
          </p:cNvPr>
          <p:cNvCxnSpPr/>
          <p:nvPr/>
        </p:nvCxnSpPr>
        <p:spPr>
          <a:xfrm>
            <a:off x="9863960" y="3338565"/>
            <a:ext cx="190918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38155"/>
      </p:ext>
    </p:extLst>
  </p:cSld>
  <p:clrMapOvr>
    <a:masterClrMapping/>
  </p:clrMapOvr>
</p:sld>
</file>

<file path=ppt/theme/theme1.xml><?xml version="1.0" encoding="utf-8"?>
<a:theme xmlns:a="http://schemas.openxmlformats.org/drawingml/2006/main" name="Amberjack Sales Collateral">
  <a:themeElements>
    <a:clrScheme name="Amberjack Theme 2022">
      <a:dk1>
        <a:srgbClr val="313A43"/>
      </a:dk1>
      <a:lt1>
        <a:srgbClr val="FFFFFF"/>
      </a:lt1>
      <a:dk2>
        <a:srgbClr val="412461"/>
      </a:dk2>
      <a:lt2>
        <a:srgbClr val="EBEBEB"/>
      </a:lt2>
      <a:accent1>
        <a:srgbClr val="57C1D9"/>
      </a:accent1>
      <a:accent2>
        <a:srgbClr val="D1D72C"/>
      </a:accent2>
      <a:accent3>
        <a:srgbClr val="E61177"/>
      </a:accent3>
      <a:accent4>
        <a:srgbClr val="CB2F4A"/>
      </a:accent4>
      <a:accent5>
        <a:srgbClr val="EC6624"/>
      </a:accent5>
      <a:accent6>
        <a:srgbClr val="774189"/>
      </a:accent6>
      <a:hlink>
        <a:srgbClr val="57C1D9"/>
      </a:hlink>
      <a:folHlink>
        <a:srgbClr val="313A4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3F2B2CFF3BFD4CA1B5C2E24E615D11" ma:contentTypeVersion="13" ma:contentTypeDescription="Create a new document." ma:contentTypeScope="" ma:versionID="045b5da15478850b297219d18f4cbd65">
  <xsd:schema xmlns:xsd="http://www.w3.org/2001/XMLSchema" xmlns:xs="http://www.w3.org/2001/XMLSchema" xmlns:p="http://schemas.microsoft.com/office/2006/metadata/properties" xmlns:ns2="cc2f516b-0b2d-4ef8-bffd-018b5ba4affa" xmlns:ns3="74bf1628-6fe8-4964-89fd-d216595a2fbf" targetNamespace="http://schemas.microsoft.com/office/2006/metadata/properties" ma:root="true" ma:fieldsID="ff707610333da4082f07aaa75c67aed6" ns2:_="" ns3:_="">
    <xsd:import namespace="cc2f516b-0b2d-4ef8-bffd-018b5ba4affa"/>
    <xsd:import namespace="74bf1628-6fe8-4964-89fd-d216595a2f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f516b-0b2d-4ef8-bffd-018b5ba4a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bf1628-6fe8-4964-89fd-d216595a2fb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4bf1628-6fe8-4964-89fd-d216595a2fbf">
      <UserInfo>
        <DisplayName>Maria Hoarty</DisplayName>
        <AccountId>48</AccountId>
        <AccountType/>
      </UserInfo>
      <UserInfo>
        <DisplayName>Chetan Kalsi</DisplayName>
        <AccountId>300</AccountId>
        <AccountType/>
      </UserInfo>
    </SharedWithUsers>
  </documentManagement>
</p:properties>
</file>

<file path=customXml/itemProps1.xml><?xml version="1.0" encoding="utf-8"?>
<ds:datastoreItem xmlns:ds="http://schemas.openxmlformats.org/officeDocument/2006/customXml" ds:itemID="{E640BD19-A9DA-44AD-8B40-0A6B46524D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2f516b-0b2d-4ef8-bffd-018b5ba4affa"/>
    <ds:schemaRef ds:uri="74bf1628-6fe8-4964-89fd-d216595a2f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BABD0F-A6F8-4B06-9FCC-FD2173511C64}">
  <ds:schemaRefs>
    <ds:schemaRef ds:uri="http://schemas.microsoft.com/sharepoint/v3/contenttype/forms"/>
  </ds:schemaRefs>
</ds:datastoreItem>
</file>

<file path=customXml/itemProps3.xml><?xml version="1.0" encoding="utf-8"?>
<ds:datastoreItem xmlns:ds="http://schemas.openxmlformats.org/officeDocument/2006/customXml" ds:itemID="{87CE6E47-FD49-4A78-A47D-E3E2729C4B21}">
  <ds:schemaRefs>
    <ds:schemaRef ds:uri="http://schemas.microsoft.com/office/2006/documentManagement/types"/>
    <ds:schemaRef ds:uri="http://purl.org/dc/dcmitype/"/>
    <ds:schemaRef ds:uri="http://purl.org/dc/elements/1.1/"/>
    <ds:schemaRef ds:uri="9d37eeba-f7e6-4bce-84df-89754bc5f34f"/>
    <ds:schemaRef ds:uri="http://schemas.microsoft.com/office/infopath/2007/PartnerControls"/>
    <ds:schemaRef ds:uri="http://schemas.microsoft.com/office/2006/metadata/properties"/>
    <ds:schemaRef ds:uri="http://purl.org/dc/terms/"/>
    <ds:schemaRef ds:uri="http://schemas.openxmlformats.org/package/2006/metadata/core-properties"/>
    <ds:schemaRef ds:uri="d8ded639-96d6-4dd8-8f2f-21943b691dc3"/>
    <ds:schemaRef ds:uri="http://www.w3.org/XML/1998/namespace"/>
    <ds:schemaRef ds:uri="74bf1628-6fe8-4964-89fd-d216595a2fbf"/>
  </ds:schemaRefs>
</ds:datastoreItem>
</file>

<file path=docProps/app.xml><?xml version="1.0" encoding="utf-8"?>
<Properties xmlns="http://schemas.openxmlformats.org/officeDocument/2006/extended-properties" xmlns:vt="http://schemas.openxmlformats.org/officeDocument/2006/docPropsVTypes">
  <Template>Amberjack Template</Template>
  <TotalTime>0</TotalTime>
  <Words>1135</Words>
  <Application>Microsoft Office PowerPoint</Application>
  <PresentationFormat>Widescreen</PresentationFormat>
  <Paragraphs>132</Paragraphs>
  <Slides>13</Slides>
  <Notes>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Amberjack Sales Collateral</vt:lpstr>
      <vt:lpstr>PowerPoint Presentation</vt:lpstr>
      <vt:lpstr>PowerPoint Presentation</vt:lpstr>
      <vt:lpstr>Power of Potential</vt:lpstr>
      <vt:lpstr>Moving from what?</vt:lpstr>
      <vt:lpstr>PowerPoint Presentation</vt:lpstr>
      <vt:lpstr>Moving to what?</vt:lpstr>
      <vt:lpstr>Amberjack’s blended assessment</vt:lpstr>
      <vt:lpstr>PowerPoint Presentation</vt:lpstr>
      <vt:lpstr>The benefits</vt:lpstr>
      <vt:lpstr>Amberjack’s blended assessment results in stronger  candidates at the later stages of the assessment process and in role.</vt:lpstr>
      <vt:lpstr>Amberjack’s blended assessment has a positive  impact on candidate engagement </vt:lpstr>
      <vt:lpstr>Amberjack’s blended assessment results in more efficiency and lower cost per hire</vt:lpstr>
      <vt:lpstr>Amberjack’s blended assessment ensures a healthy pipeline of diverse candidates is retained throughout.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Kavanagh</dc:creator>
  <cp:lastModifiedBy>Martin Kavanagh</cp:lastModifiedBy>
  <cp:revision>7</cp:revision>
  <dcterms:created xsi:type="dcterms:W3CDTF">2022-06-06T15:41:15Z</dcterms:created>
  <dcterms:modified xsi:type="dcterms:W3CDTF">2022-07-20T10:23:29Z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0x010100343F2B2CFF3BFD4CA1B5C2E24E615D11</vt:lpwstr>
  </property>
</Properties>
</file>