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9"/>
  </p:notesMasterIdLst>
  <p:sldIdLst>
    <p:sldId id="262" r:id="rId5"/>
    <p:sldId id="258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E8FC7-2465-9ECD-2FF2-19DD89EB6910}" v="467" dt="2022-03-08T14:34:52.315"/>
    <p1510:client id="{2FE73460-2A58-2F3D-4D1E-A0330DE0BD24}" v="4" dt="2022-03-07T08:36:38.412"/>
    <p1510:client id="{6D421DAD-8706-2216-1F29-F99161E39693}" v="25" dt="2022-03-09T10:54:22.248"/>
    <p1510:client id="{794A32BC-3B12-DD43-76CD-920D05A83E7B}" v="17" dt="2022-03-10T14:36:55.741"/>
    <p1510:client id="{AD62B4BD-2274-4BC5-A027-50C2B0EF0F1B}" v="446" dt="2022-03-04T15:52:02.731"/>
    <p1510:client id="{BAD85747-C39C-8383-33CF-2776FC852B9A}" v="1" dt="2022-03-07T14:07:48.908"/>
    <p1510:client id="{BD58A372-ACB3-E449-914C-19B84A94D6C2}" v="943" dt="2022-03-04T16:57:06.903"/>
    <p1510:client id="{D159B8AF-8487-E44B-BCED-A91F12F0ADB7}" v="1" dt="2022-03-07T09:08:3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15069-981F-4861-AAB1-72C2C8F1DFB8}" type="datetimeFigureOut"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E42B3-9C40-4D93-8564-2D0F45D828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playtalks.com/2020/11/03/50-employers-admit-they-wont-hire-neurodivergent-talent-reveals-ilm-study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fficeforstudents.org.uk/publications/beyond-the-bare-minimum-are-universities-and-colleges-doing-enough-for-disabled-students/" TargetMode="External"/><Relationship Id="rId5" Type="http://schemas.openxmlformats.org/officeDocument/2006/relationships/hyperlink" Target="https://www.theguardian.com/education/2015/mar/13/students-afraid-to-disclose-disabilities-to-potential-employers" TargetMode="External"/><Relationship Id="rId4" Type="http://schemas.openxmlformats.org/officeDocument/2006/relationships/hyperlink" Target="https://www.onrec.com/news/statistics-and-trends/neurodiversity-not-the-agenda-for-9-out-of-10-uk-organisation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/2015/mar/13/students-afraid-to-disclose-disabilities-to-potential-employer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Fair Play Talks: </a:t>
            </a:r>
            <a:r>
              <a:rPr lang="en-US">
                <a:hlinkClick r:id="rId3"/>
              </a:rPr>
              <a:t>https://www.fairplaytalks.com/2020/11/03/50-employers-admit-they-wont-hire-neurodivergent-talent-reveals-ilm-study/</a:t>
            </a:r>
            <a:endParaRPr lang="en-US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CIPD: </a:t>
            </a:r>
            <a:r>
              <a:rPr lang="en-US">
                <a:hlinkClick r:id="rId4"/>
              </a:rPr>
              <a:t>https://www.onrec.com/news/statistics-and-trends/neurodiversity-not-the-agenda-for-9-out-of-10-uk-organisations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The Guardian: </a:t>
            </a:r>
            <a:r>
              <a:rPr lang="en-US">
                <a:hlinkClick r:id="rId5"/>
              </a:rPr>
              <a:t>https://www.theguardian.com/education/2015/mar/13/students-afraid-to-disclose-disabilities-to-potential-employers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Office for Students: </a:t>
            </a:r>
            <a:r>
              <a:rPr lang="en-US">
                <a:hlinkClick r:id="rId6"/>
              </a:rPr>
              <a:t>https://www.officeforstudents.org.uk/publications/beyond-the-bare-minimum-are-universities-and-colleges-doing-enough-for-disabled-students/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E42B3-9C40-4D93-8564-2D0F45D82814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2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71% said they would like to see examples of current disabled employees within </a:t>
            </a:r>
            <a:r>
              <a:rPr lang="en-US" err="1"/>
              <a:t>organisations</a:t>
            </a:r>
            <a:r>
              <a:rPr lang="en-US"/>
              <a:t>, while 70% said they would be more likely to be open about their disability if there was a dedicated member of staff that they could talk to during the recruitment process. </a:t>
            </a:r>
            <a:r>
              <a:rPr lang="en-US">
                <a:hlinkClick r:id="rId3"/>
              </a:rPr>
              <a:t>Students afraid to disclose disabilities to potential employers | Students | The Guardian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E42B3-9C40-4D93-8564-2D0F45D8281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4CF88-C695-9C4F-AD75-B229C327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9953" y="860519"/>
            <a:ext cx="4739508" cy="12896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C1013B-BBB2-CB4C-BF24-D663430C0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2506" y="6458182"/>
            <a:ext cx="2797407" cy="331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2C56-2D12-2C46-A5EF-28BAD5A7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43304E7-CE1F-4641-8A46-D25153544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2506" y="6458182"/>
            <a:ext cx="2797407" cy="331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berjack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8B1ECF-1318-844C-A7D5-9BCF94A6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" y="145699"/>
            <a:ext cx="11819630" cy="654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816A9-49BA-904D-945F-8CD27CAF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080" y="133350"/>
            <a:ext cx="1341833" cy="365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F18C8-4A71-6A4D-8E05-6D273BAAE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0" y="6654800"/>
            <a:ext cx="12192000" cy="228600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AB8E98-DBD3-0749-9C4D-5FCB5DB23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2506" y="6458182"/>
            <a:ext cx="2797407" cy="331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4E22-0B4A-6241-9F85-F7D626A0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EEBAB-61AB-1B45-AEC6-8B408333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080" y="133350"/>
            <a:ext cx="1341833" cy="3651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168A82-A36D-994E-9626-9B4D7AB1C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061357"/>
            <a:ext cx="11807825" cy="51394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629CD93-566E-B54F-A618-87F191D70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2506" y="6458182"/>
            <a:ext cx="2797407" cy="331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8" y="1061357"/>
            <a:ext cx="11807825" cy="513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506" y="6359525"/>
            <a:ext cx="279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anton" pitchFamily="2" charset="77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77C94E4-090F-F949-BD35-9EB8F0BF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39350"/>
            <a:ext cx="11811010" cy="6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8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Panton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anto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anto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nto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nto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anto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121">
          <p15:clr>
            <a:srgbClr val="F26B43"/>
          </p15:clr>
        </p15:guide>
        <p15:guide id="3" pos="7559">
          <p15:clr>
            <a:srgbClr val="F26B43"/>
          </p15:clr>
        </p15:guide>
        <p15:guide id="4" orient="horz" pos="663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006">
          <p15:clr>
            <a:srgbClr val="F26B43"/>
          </p15:clr>
        </p15:guide>
        <p15:guide id="7" pos="2479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orient="horz" pos="2228">
          <p15:clr>
            <a:srgbClr val="F26B43"/>
          </p15:clr>
        </p15:guide>
        <p15:guide id="10" pos="5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hance.bleumontgomery@prosper4.com" TargetMode="External"/><Relationship Id="rId3" Type="http://schemas.openxmlformats.org/officeDocument/2006/relationships/hyperlink" Target="http://resources.weareamberjack.com/neurodiversity-resource-hub" TargetMode="External"/><Relationship Id="rId7" Type="http://schemas.openxmlformats.org/officeDocument/2006/relationships/hyperlink" Target="https://www.linkedin.com/in/jamesfellowes/" TargetMode="External"/><Relationship Id="rId12" Type="http://schemas.openxmlformats.org/officeDocument/2006/relationships/hyperlink" Target="https://www.weareamberjack.com/contact-us?hs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ames.fellowes@bridgeofhope.careers" TargetMode="External"/><Relationship Id="rId11" Type="http://schemas.openxmlformats.org/officeDocument/2006/relationships/hyperlink" Target="mailto:hello@weareamberjack.com" TargetMode="External"/><Relationship Id="rId5" Type="http://schemas.openxmlformats.org/officeDocument/2006/relationships/hyperlink" Target="http://www.linkedin.com/in/theosmithuk/" TargetMode="External"/><Relationship Id="rId10" Type="http://schemas.openxmlformats.org/officeDocument/2006/relationships/hyperlink" Target="http://www.weareamberjack.com/" TargetMode="External"/><Relationship Id="rId4" Type="http://schemas.openxmlformats.org/officeDocument/2006/relationships/hyperlink" Target="mailto:Theo@dynamisconsultancy.com" TargetMode="External"/><Relationship Id="rId9" Type="http://schemas.openxmlformats.org/officeDocument/2006/relationships/hyperlink" Target="http://www.linkedin.com/in/chance-bleu-montgomery-6153691b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84CE49-79A4-624A-91D9-6FA65156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768CFC5-157C-4340-9F61-961B7299D577}"/>
              </a:ext>
            </a:extLst>
          </p:cNvPr>
          <p:cNvSpPr/>
          <p:nvPr/>
        </p:nvSpPr>
        <p:spPr>
          <a:xfrm>
            <a:off x="-56645" y="-47876"/>
            <a:ext cx="9911845" cy="6905876"/>
          </a:xfrm>
          <a:custGeom>
            <a:avLst/>
            <a:gdLst>
              <a:gd name="connsiteX0" fmla="*/ 0 w 8245228"/>
              <a:gd name="connsiteY0" fmla="*/ 0 h 6858000"/>
              <a:gd name="connsiteX1" fmla="*/ 8245228 w 8245228"/>
              <a:gd name="connsiteY1" fmla="*/ 0 h 6858000"/>
              <a:gd name="connsiteX2" fmla="*/ 8245228 w 8245228"/>
              <a:gd name="connsiteY2" fmla="*/ 6858000 h 6858000"/>
              <a:gd name="connsiteX3" fmla="*/ 0 w 8245228"/>
              <a:gd name="connsiteY3" fmla="*/ 6858000 h 6858000"/>
              <a:gd name="connsiteX4" fmla="*/ 0 w 8245228"/>
              <a:gd name="connsiteY4" fmla="*/ 0 h 6858000"/>
              <a:gd name="connsiteX0" fmla="*/ 0 w 8245228"/>
              <a:gd name="connsiteY0" fmla="*/ 0 h 6858000"/>
              <a:gd name="connsiteX1" fmla="*/ 3075351 w 8245228"/>
              <a:gd name="connsiteY1" fmla="*/ 0 h 6858000"/>
              <a:gd name="connsiteX2" fmla="*/ 8245228 w 8245228"/>
              <a:gd name="connsiteY2" fmla="*/ 6858000 h 6858000"/>
              <a:gd name="connsiteX3" fmla="*/ 0 w 8245228"/>
              <a:gd name="connsiteY3" fmla="*/ 6858000 h 6858000"/>
              <a:gd name="connsiteX4" fmla="*/ 0 w 8245228"/>
              <a:gd name="connsiteY4" fmla="*/ 0 h 6858000"/>
              <a:gd name="connsiteX0" fmla="*/ 0 w 8245228"/>
              <a:gd name="connsiteY0" fmla="*/ 0 h 6858000"/>
              <a:gd name="connsiteX1" fmla="*/ 3638059 w 8245228"/>
              <a:gd name="connsiteY1" fmla="*/ 8792 h 6858000"/>
              <a:gd name="connsiteX2" fmla="*/ 8245228 w 8245228"/>
              <a:gd name="connsiteY2" fmla="*/ 6858000 h 6858000"/>
              <a:gd name="connsiteX3" fmla="*/ 0 w 8245228"/>
              <a:gd name="connsiteY3" fmla="*/ 6858000 h 6858000"/>
              <a:gd name="connsiteX4" fmla="*/ 0 w 8245228"/>
              <a:gd name="connsiteY4" fmla="*/ 0 h 6858000"/>
              <a:gd name="connsiteX0" fmla="*/ 0 w 8245228"/>
              <a:gd name="connsiteY0" fmla="*/ 1 h 6858001"/>
              <a:gd name="connsiteX1" fmla="*/ 4271106 w 8245228"/>
              <a:gd name="connsiteY1" fmla="*/ 0 h 6858001"/>
              <a:gd name="connsiteX2" fmla="*/ 8245228 w 8245228"/>
              <a:gd name="connsiteY2" fmla="*/ 6858001 h 6858001"/>
              <a:gd name="connsiteX3" fmla="*/ 0 w 8245228"/>
              <a:gd name="connsiteY3" fmla="*/ 6858001 h 6858001"/>
              <a:gd name="connsiteX4" fmla="*/ 0 w 8245228"/>
              <a:gd name="connsiteY4" fmla="*/ 1 h 6858001"/>
              <a:gd name="connsiteX0" fmla="*/ 0 w 8245228"/>
              <a:gd name="connsiteY0" fmla="*/ 0 h 6858000"/>
              <a:gd name="connsiteX1" fmla="*/ 4385406 w 8245228"/>
              <a:gd name="connsiteY1" fmla="*/ 8792 h 6858000"/>
              <a:gd name="connsiteX2" fmla="*/ 8245228 w 8245228"/>
              <a:gd name="connsiteY2" fmla="*/ 6858000 h 6858000"/>
              <a:gd name="connsiteX3" fmla="*/ 0 w 8245228"/>
              <a:gd name="connsiteY3" fmla="*/ 6858000 h 6858000"/>
              <a:gd name="connsiteX4" fmla="*/ 0 w 8245228"/>
              <a:gd name="connsiteY4" fmla="*/ 0 h 6858000"/>
              <a:gd name="connsiteX0" fmla="*/ 0 w 8245228"/>
              <a:gd name="connsiteY0" fmla="*/ 0 h 6858000"/>
              <a:gd name="connsiteX1" fmla="*/ 4359029 w 8245228"/>
              <a:gd name="connsiteY1" fmla="*/ 17584 h 6858000"/>
              <a:gd name="connsiteX2" fmla="*/ 8245228 w 8245228"/>
              <a:gd name="connsiteY2" fmla="*/ 6858000 h 6858000"/>
              <a:gd name="connsiteX3" fmla="*/ 0 w 8245228"/>
              <a:gd name="connsiteY3" fmla="*/ 6858000 h 6858000"/>
              <a:gd name="connsiteX4" fmla="*/ 0 w 8245228"/>
              <a:gd name="connsiteY4" fmla="*/ 0 h 6858000"/>
              <a:gd name="connsiteX0" fmla="*/ 0 w 8245228"/>
              <a:gd name="connsiteY0" fmla="*/ 8793 h 6866793"/>
              <a:gd name="connsiteX1" fmla="*/ 4350237 w 8245228"/>
              <a:gd name="connsiteY1" fmla="*/ 0 h 6866793"/>
              <a:gd name="connsiteX2" fmla="*/ 8245228 w 8245228"/>
              <a:gd name="connsiteY2" fmla="*/ 6866793 h 6866793"/>
              <a:gd name="connsiteX3" fmla="*/ 0 w 8245228"/>
              <a:gd name="connsiteY3" fmla="*/ 6866793 h 6866793"/>
              <a:gd name="connsiteX4" fmla="*/ 0 w 8245228"/>
              <a:gd name="connsiteY4" fmla="*/ 8793 h 686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5228" h="6866793">
                <a:moveTo>
                  <a:pt x="0" y="8793"/>
                </a:moveTo>
                <a:lnTo>
                  <a:pt x="4350237" y="0"/>
                </a:lnTo>
                <a:lnTo>
                  <a:pt x="8245228" y="6866793"/>
                </a:lnTo>
                <a:lnTo>
                  <a:pt x="0" y="6866793"/>
                </a:lnTo>
                <a:lnTo>
                  <a:pt x="0" y="8793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97AF00B-4D2B-8B44-A08A-6FB1BDCFDCFA}"/>
              </a:ext>
            </a:extLst>
          </p:cNvPr>
          <p:cNvSpPr txBox="1">
            <a:spLocks/>
          </p:cNvSpPr>
          <p:nvPr/>
        </p:nvSpPr>
        <p:spPr>
          <a:xfrm>
            <a:off x="370175" y="3129605"/>
            <a:ext cx="6858000" cy="1808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Panton Bold" pitchFamily="2" charset="77"/>
                <a:ea typeface="+mj-ea"/>
                <a:cs typeface="+mj-cs"/>
              </a:defRPr>
            </a:lvl1pPr>
          </a:lstStyle>
          <a:p>
            <a:r>
              <a:rPr lang="en-US" sz="4400">
                <a:ea typeface="+mj-lt"/>
                <a:cs typeface="+mj-lt"/>
              </a:rPr>
              <a:t>Assessing </a:t>
            </a:r>
          </a:p>
          <a:p>
            <a:r>
              <a:rPr lang="en-US" sz="4400">
                <a:ea typeface="+mj-lt"/>
                <a:cs typeface="+mj-lt"/>
              </a:rPr>
              <a:t>Neurodiverse Candidates:</a:t>
            </a:r>
            <a:endParaRPr lang="en-GB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229743-4EF8-ED48-9528-037AFF8CEC4E}"/>
              </a:ext>
            </a:extLst>
          </p:cNvPr>
          <p:cNvCxnSpPr>
            <a:cxnSpLocks/>
          </p:cNvCxnSpPr>
          <p:nvPr/>
        </p:nvCxnSpPr>
        <p:spPr>
          <a:xfrm>
            <a:off x="370176" y="2823959"/>
            <a:ext cx="597520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0EF72-BE5F-E04A-9D78-32A220B0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6" y="1548309"/>
            <a:ext cx="3425872" cy="9322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FD4AFE-5423-8744-A451-AEDE0A73AFEA}"/>
              </a:ext>
            </a:extLst>
          </p:cNvPr>
          <p:cNvSpPr/>
          <p:nvPr/>
        </p:nvSpPr>
        <p:spPr>
          <a:xfrm>
            <a:off x="370176" y="4938476"/>
            <a:ext cx="4453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Panton" pitchFamily="2" charset="77"/>
                <a:cs typeface="Calibri Light"/>
              </a:rPr>
              <a:t>Expert Panel Discussion</a:t>
            </a:r>
            <a:endParaRPr lang="en-US" sz="3200">
              <a:solidFill>
                <a:schemeClr val="bg1"/>
              </a:solidFill>
              <a:latin typeface="Panto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795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319BE3-D069-5341-952F-F2A0220A0174}"/>
              </a:ext>
            </a:extLst>
          </p:cNvPr>
          <p:cNvSpPr/>
          <p:nvPr/>
        </p:nvSpPr>
        <p:spPr>
          <a:xfrm>
            <a:off x="4278732" y="2814918"/>
            <a:ext cx="7705436" cy="3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33A5B-28C5-C643-93BA-DEE27FB7132F}"/>
              </a:ext>
            </a:extLst>
          </p:cNvPr>
          <p:cNvSpPr/>
          <p:nvPr/>
        </p:nvSpPr>
        <p:spPr>
          <a:xfrm>
            <a:off x="322729" y="2823883"/>
            <a:ext cx="3747248" cy="178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B29E53-F388-E54E-A1B4-98427AB763BC}"/>
              </a:ext>
            </a:extLst>
          </p:cNvPr>
          <p:cNvSpPr/>
          <p:nvPr/>
        </p:nvSpPr>
        <p:spPr>
          <a:xfrm>
            <a:off x="322729" y="4733366"/>
            <a:ext cx="3747248" cy="178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AF3283-FD5E-E643-981B-84A0CD5114E1}"/>
              </a:ext>
            </a:extLst>
          </p:cNvPr>
          <p:cNvSpPr/>
          <p:nvPr/>
        </p:nvSpPr>
        <p:spPr>
          <a:xfrm>
            <a:off x="8252664" y="896471"/>
            <a:ext cx="3747248" cy="178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BF08A-F4DB-3E4F-8A9C-9E1EB4EF13F6}"/>
              </a:ext>
            </a:extLst>
          </p:cNvPr>
          <p:cNvSpPr/>
          <p:nvPr/>
        </p:nvSpPr>
        <p:spPr>
          <a:xfrm>
            <a:off x="4287696" y="896471"/>
            <a:ext cx="3747248" cy="178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B4B48-A39A-CB4F-9F0D-65C7D266378E}"/>
              </a:ext>
            </a:extLst>
          </p:cNvPr>
          <p:cNvSpPr/>
          <p:nvPr/>
        </p:nvSpPr>
        <p:spPr>
          <a:xfrm>
            <a:off x="322729" y="896471"/>
            <a:ext cx="3747248" cy="178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B4BE-736E-4A02-B261-DF591943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D69082-E9C7-9643-91B7-25844ADB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The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877E5-B001-4BA8-8F31-3CB6477ACD26}"/>
              </a:ext>
            </a:extLst>
          </p:cNvPr>
          <p:cNvSpPr txBox="1"/>
          <p:nvPr/>
        </p:nvSpPr>
        <p:spPr>
          <a:xfrm>
            <a:off x="423640" y="965200"/>
            <a:ext cx="358757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242424"/>
                </a:solidFill>
                <a:latin typeface="Panton"/>
                <a:cs typeface="Segoe UI"/>
              </a:rPr>
              <a:t>Approximately </a:t>
            </a:r>
            <a:r>
              <a:rPr lang="en-US" sz="1600" b="1">
                <a:solidFill>
                  <a:srgbClr val="242424"/>
                </a:solidFill>
                <a:latin typeface="Panton"/>
                <a:cs typeface="Segoe UI"/>
              </a:rPr>
              <a:t>60%</a:t>
            </a:r>
            <a:r>
              <a:rPr lang="en-US" sz="1600">
                <a:solidFill>
                  <a:srgbClr val="242424"/>
                </a:solidFill>
                <a:latin typeface="Panton"/>
                <a:cs typeface="Segoe UI"/>
              </a:rPr>
              <a:t> of people with autism, </a:t>
            </a:r>
            <a:r>
              <a:rPr lang="en-US" sz="1600" b="1">
                <a:solidFill>
                  <a:srgbClr val="242424"/>
                </a:solidFill>
                <a:latin typeface="Panton"/>
                <a:cs typeface="Segoe UI"/>
              </a:rPr>
              <a:t>55%</a:t>
            </a:r>
            <a:r>
              <a:rPr lang="en-US" sz="1600">
                <a:solidFill>
                  <a:srgbClr val="242424"/>
                </a:solidFill>
                <a:latin typeface="Panton"/>
                <a:cs typeface="Segoe UI"/>
              </a:rPr>
              <a:t> with dyspraxia, and</a:t>
            </a:r>
            <a:r>
              <a:rPr lang="en-US" sz="1600" b="1">
                <a:solidFill>
                  <a:srgbClr val="242424"/>
                </a:solidFill>
                <a:latin typeface="Panton"/>
                <a:cs typeface="Segoe UI"/>
              </a:rPr>
              <a:t> 53%</a:t>
            </a:r>
            <a:r>
              <a:rPr lang="en-US" sz="1600">
                <a:solidFill>
                  <a:srgbClr val="242424"/>
                </a:solidFill>
                <a:latin typeface="Panton"/>
                <a:cs typeface="Segoe UI"/>
              </a:rPr>
              <a:t> with dyscalculia reported that people in their workplace behave in a way that excludes neurodivergent colleagues. </a:t>
            </a:r>
            <a:endParaRPr lang="en-US" sz="1600">
              <a:solidFill>
                <a:srgbClr val="313A43"/>
              </a:solidFill>
              <a:latin typeface="Panton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894DA-F0BE-448E-BFE9-3082DC46209A}"/>
              </a:ext>
            </a:extLst>
          </p:cNvPr>
          <p:cNvSpPr txBox="1"/>
          <p:nvPr/>
        </p:nvSpPr>
        <p:spPr>
          <a:xfrm>
            <a:off x="421049" y="4862553"/>
            <a:ext cx="3556978" cy="1467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Panton"/>
                <a:ea typeface="+mn-lt"/>
                <a:cs typeface="+mn-lt"/>
              </a:rPr>
              <a:t>77% of graduates</a:t>
            </a:r>
            <a:r>
              <a:rPr lang="en-US">
                <a:latin typeface="Panton"/>
                <a:ea typeface="+mn-lt"/>
                <a:cs typeface="+mn-lt"/>
              </a:rPr>
              <a:t> with disabilities fear they will be discriminated against and </a:t>
            </a:r>
            <a:r>
              <a:rPr lang="en-US" b="1">
                <a:latin typeface="Panton"/>
                <a:ea typeface="+mn-lt"/>
                <a:cs typeface="+mn-lt"/>
              </a:rPr>
              <a:t>72% worry they will be a nuisance</a:t>
            </a:r>
            <a:r>
              <a:rPr lang="en-US">
                <a:latin typeface="Panton"/>
                <a:ea typeface="+mn-lt"/>
                <a:cs typeface="+mn-lt"/>
              </a:rPr>
              <a:t> to employers.</a:t>
            </a:r>
            <a:endParaRPr lang="en-US" sz="2000">
              <a:latin typeface="Panton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B21CE-AF7E-4D60-804A-596D933D9AFA}"/>
              </a:ext>
            </a:extLst>
          </p:cNvPr>
          <p:cNvSpPr txBox="1"/>
          <p:nvPr/>
        </p:nvSpPr>
        <p:spPr>
          <a:xfrm>
            <a:off x="8357113" y="1129957"/>
            <a:ext cx="353275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Panton"/>
                <a:cs typeface="Segoe UI"/>
              </a:rPr>
              <a:t>People with learning disabilities have only </a:t>
            </a:r>
            <a:r>
              <a:rPr lang="en-US" sz="2000" b="1">
                <a:latin typeface="Panton"/>
                <a:cs typeface="Segoe UI"/>
              </a:rPr>
              <a:t>6% likelihood of achieving paid employment</a:t>
            </a:r>
            <a:r>
              <a:rPr lang="en-US" sz="2000">
                <a:latin typeface="Panton"/>
                <a:cs typeface="Segoe UI"/>
              </a:rPr>
              <a:t> in their lifetime.</a:t>
            </a:r>
            <a:endParaRPr lang="en-US" sz="2000">
              <a:latin typeface="Panton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E0BCF-D02F-4C4E-B3CC-D30C214BD40F}"/>
              </a:ext>
            </a:extLst>
          </p:cNvPr>
          <p:cNvSpPr txBox="1"/>
          <p:nvPr/>
        </p:nvSpPr>
        <p:spPr>
          <a:xfrm>
            <a:off x="4397355" y="965200"/>
            <a:ext cx="34741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Panton"/>
                <a:cs typeface="Segoe UI"/>
              </a:rPr>
              <a:t>Just 1 in 10 </a:t>
            </a:r>
            <a:r>
              <a:rPr lang="en-US" sz="1600" err="1">
                <a:latin typeface="Panton"/>
                <a:cs typeface="Segoe UI"/>
              </a:rPr>
              <a:t>organisations</a:t>
            </a:r>
            <a:r>
              <a:rPr lang="en-US" sz="1600">
                <a:latin typeface="Panton"/>
                <a:cs typeface="Segoe UI"/>
              </a:rPr>
              <a:t> say consideration of neurodiversity is included in their people management practices, despite </a:t>
            </a:r>
            <a:r>
              <a:rPr lang="en-US" sz="1600" b="1">
                <a:latin typeface="Panton"/>
                <a:cs typeface="Segoe UI"/>
              </a:rPr>
              <a:t>around 10% of the UK population</a:t>
            </a:r>
            <a:r>
              <a:rPr lang="en-US" sz="1600">
                <a:latin typeface="Panton"/>
                <a:cs typeface="Segoe UI"/>
              </a:rPr>
              <a:t> being neurodivergent in some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71128-265E-4F34-8130-982C22D7B428}"/>
              </a:ext>
            </a:extLst>
          </p:cNvPr>
          <p:cNvSpPr txBox="1"/>
          <p:nvPr/>
        </p:nvSpPr>
        <p:spPr>
          <a:xfrm>
            <a:off x="318076" y="3115321"/>
            <a:ext cx="35981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21212"/>
                </a:solidFill>
                <a:latin typeface="Panton"/>
              </a:rPr>
              <a:t>76% of graduates</a:t>
            </a:r>
            <a:r>
              <a:rPr lang="en-US">
                <a:solidFill>
                  <a:srgbClr val="121212"/>
                </a:solidFill>
                <a:latin typeface="Panton"/>
              </a:rPr>
              <a:t> with a disability said they are concerned about being open about their disability during recruitment.</a:t>
            </a:r>
            <a:endParaRPr lang="en-US">
              <a:solidFill>
                <a:srgbClr val="121212"/>
              </a:solidFill>
              <a:latin typeface="Panton"/>
              <a:cs typeface="Calibri"/>
            </a:endParaRPr>
          </a:p>
        </p:txBody>
      </p:sp>
      <p:pic>
        <p:nvPicPr>
          <p:cNvPr id="5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EE931CFB-1998-4F8F-98E3-24BB34CBF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696" y="2960861"/>
            <a:ext cx="7696472" cy="3011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FAA6B5-C301-4801-A479-3A3006E8114A}"/>
              </a:ext>
            </a:extLst>
          </p:cNvPr>
          <p:cNvSpPr txBox="1"/>
          <p:nvPr/>
        </p:nvSpPr>
        <p:spPr>
          <a:xfrm>
            <a:off x="9276785" y="6090145"/>
            <a:ext cx="353609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Panton"/>
              </a:rPr>
              <a:t>(Source: Office for Students)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B1C243-2075-AF44-86D7-A10E474B877F}"/>
              </a:ext>
            </a:extLst>
          </p:cNvPr>
          <p:cNvSpPr/>
          <p:nvPr/>
        </p:nvSpPr>
        <p:spPr>
          <a:xfrm>
            <a:off x="322729" y="849136"/>
            <a:ext cx="3747248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19E128-6548-C948-8C54-5A9DC1A96223}"/>
              </a:ext>
            </a:extLst>
          </p:cNvPr>
          <p:cNvSpPr/>
          <p:nvPr/>
        </p:nvSpPr>
        <p:spPr>
          <a:xfrm>
            <a:off x="4303058" y="849136"/>
            <a:ext cx="3747248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807DD0-AB21-414E-873B-4D565608ECCF}"/>
              </a:ext>
            </a:extLst>
          </p:cNvPr>
          <p:cNvSpPr/>
          <p:nvPr/>
        </p:nvSpPr>
        <p:spPr>
          <a:xfrm>
            <a:off x="8247529" y="849136"/>
            <a:ext cx="3747248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E545F6-0E46-8D4B-90C7-4A541BCDAF82}"/>
              </a:ext>
            </a:extLst>
          </p:cNvPr>
          <p:cNvSpPr/>
          <p:nvPr/>
        </p:nvSpPr>
        <p:spPr>
          <a:xfrm>
            <a:off x="322729" y="2758620"/>
            <a:ext cx="3747248" cy="4787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F37FFE-8D8E-4F4C-88F6-F976E1C0ABD3}"/>
              </a:ext>
            </a:extLst>
          </p:cNvPr>
          <p:cNvSpPr/>
          <p:nvPr/>
        </p:nvSpPr>
        <p:spPr>
          <a:xfrm>
            <a:off x="322729" y="4703960"/>
            <a:ext cx="3747248" cy="4571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55609-7FAD-3144-BC0B-CD720FF1971D}"/>
              </a:ext>
            </a:extLst>
          </p:cNvPr>
          <p:cNvSpPr/>
          <p:nvPr/>
        </p:nvSpPr>
        <p:spPr>
          <a:xfrm>
            <a:off x="4267200" y="2758620"/>
            <a:ext cx="7716968" cy="4787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693A8-95D3-4543-9567-0BAD9B859F0B}"/>
              </a:ext>
            </a:extLst>
          </p:cNvPr>
          <p:cNvSpPr txBox="1"/>
          <p:nvPr/>
        </p:nvSpPr>
        <p:spPr>
          <a:xfrm>
            <a:off x="10584542" y="2341928"/>
            <a:ext cx="14663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Panton"/>
              </a:rPr>
              <a:t>(Source: CIPD)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6B646B-424A-4D5B-9AD8-FB4EBFAD9A55}"/>
              </a:ext>
            </a:extLst>
          </p:cNvPr>
          <p:cNvSpPr txBox="1"/>
          <p:nvPr/>
        </p:nvSpPr>
        <p:spPr>
          <a:xfrm>
            <a:off x="6630380" y="2341928"/>
            <a:ext cx="14663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Panton"/>
              </a:rPr>
              <a:t>(Source: CIPD)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29D4F-E4D9-43A8-BB8A-3E7A56502B4F}"/>
              </a:ext>
            </a:extLst>
          </p:cNvPr>
          <p:cNvSpPr txBox="1"/>
          <p:nvPr/>
        </p:nvSpPr>
        <p:spPr>
          <a:xfrm>
            <a:off x="1829111" y="233989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Panton"/>
              </a:rPr>
              <a:t>(Source: Fair Play Talks)</a:t>
            </a:r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DD851-5C86-4403-A624-D875615E006D}"/>
              </a:ext>
            </a:extLst>
          </p:cNvPr>
          <p:cNvSpPr txBox="1"/>
          <p:nvPr/>
        </p:nvSpPr>
        <p:spPr>
          <a:xfrm>
            <a:off x="1892643" y="418894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21212"/>
                </a:solidFill>
                <a:latin typeface="Panton"/>
              </a:rPr>
              <a:t>(Source: </a:t>
            </a:r>
            <a:r>
              <a:rPr lang="en-US" sz="1600">
                <a:latin typeface="Panton"/>
              </a:rPr>
              <a:t>The Guardian)</a:t>
            </a:r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8EB337-0C84-4B03-B3C1-CB72AFA7D44B}"/>
              </a:ext>
            </a:extLst>
          </p:cNvPr>
          <p:cNvSpPr txBox="1"/>
          <p:nvPr/>
        </p:nvSpPr>
        <p:spPr>
          <a:xfrm>
            <a:off x="1892643" y="613513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21212"/>
                </a:solidFill>
                <a:latin typeface="Panton"/>
              </a:rPr>
              <a:t>(Source: </a:t>
            </a:r>
            <a:r>
              <a:rPr lang="en-US" sz="1600">
                <a:latin typeface="Panton"/>
              </a:rPr>
              <a:t>The Guardian)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7386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0CA50B3-B80E-A34C-A58B-79BA5A75D6CE}"/>
              </a:ext>
            </a:extLst>
          </p:cNvPr>
          <p:cNvSpPr/>
          <p:nvPr/>
        </p:nvSpPr>
        <p:spPr>
          <a:xfrm>
            <a:off x="135947" y="1518409"/>
            <a:ext cx="2164359" cy="4337108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rgbClr val="0E6896"/>
              </a:gs>
            </a:gsLst>
            <a:lin ang="3600000" scaled="0"/>
          </a:gradFill>
          <a:ln>
            <a:noFill/>
          </a:ln>
          <a:effectLst>
            <a:outerShdw blurRad="142173" dist="71985" dir="5400000" sx="99000" sy="99000" algn="ctr" rotWithShape="0">
              <a:schemeClr val="tx1">
                <a:alpha val="18312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CDC592-BEE7-1142-BB0A-8CFADE17D9DD}"/>
              </a:ext>
            </a:extLst>
          </p:cNvPr>
          <p:cNvSpPr/>
          <p:nvPr/>
        </p:nvSpPr>
        <p:spPr>
          <a:xfrm>
            <a:off x="2622139" y="1518409"/>
            <a:ext cx="2171472" cy="4337108"/>
          </a:xfrm>
          <a:prstGeom prst="rect">
            <a:avLst/>
          </a:prstGeom>
          <a:gradFill>
            <a:gsLst>
              <a:gs pos="100000">
                <a:srgbClr val="96CC80"/>
              </a:gs>
              <a:gs pos="0">
                <a:schemeClr val="accent1"/>
              </a:gs>
            </a:gsLst>
            <a:lin ang="3600000" scaled="0"/>
          </a:gradFill>
          <a:ln>
            <a:noFill/>
          </a:ln>
          <a:effectLst>
            <a:outerShdw blurRad="142173" dist="71985" dir="5400000" sx="99000" sy="99000" algn="ctr" rotWithShape="0">
              <a:schemeClr val="tx1">
                <a:alpha val="18312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023A78-CF45-9C4E-B207-E03CD7ED735B}"/>
              </a:ext>
            </a:extLst>
          </p:cNvPr>
          <p:cNvSpPr/>
          <p:nvPr/>
        </p:nvSpPr>
        <p:spPr>
          <a:xfrm>
            <a:off x="5011177" y="1518409"/>
            <a:ext cx="2164337" cy="4337108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6"/>
              </a:gs>
            </a:gsLst>
            <a:lin ang="3600000" scaled="0"/>
          </a:gradFill>
          <a:ln>
            <a:noFill/>
          </a:ln>
          <a:effectLst>
            <a:outerShdw blurRad="142173" dist="71985" dir="5400000" sx="99000" sy="99000" algn="ctr" rotWithShape="0">
              <a:schemeClr val="tx1">
                <a:alpha val="18312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8E06D6-798C-B749-B528-8E052F3908E9}"/>
              </a:ext>
            </a:extLst>
          </p:cNvPr>
          <p:cNvSpPr/>
          <p:nvPr/>
        </p:nvSpPr>
        <p:spPr>
          <a:xfrm>
            <a:off x="7469129" y="1518409"/>
            <a:ext cx="2172542" cy="4337108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4"/>
              </a:gs>
            </a:gsLst>
            <a:lin ang="3600000" scaled="0"/>
          </a:gradFill>
          <a:ln>
            <a:noFill/>
          </a:ln>
          <a:effectLst>
            <a:outerShdw blurRad="142173" dist="71985" dir="5400000" sx="99000" sy="99000" algn="ctr" rotWithShape="0">
              <a:schemeClr val="tx1">
                <a:alpha val="18312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A2CF3C-22B9-B94B-A280-31D2F792FBFB}"/>
              </a:ext>
            </a:extLst>
          </p:cNvPr>
          <p:cNvSpPr/>
          <p:nvPr/>
        </p:nvSpPr>
        <p:spPr>
          <a:xfrm>
            <a:off x="9929825" y="1518409"/>
            <a:ext cx="2164359" cy="4337108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rgbClr val="EDB31C"/>
              </a:gs>
            </a:gsLst>
            <a:lin ang="3600000" scaled="0"/>
          </a:gradFill>
          <a:ln>
            <a:noFill/>
          </a:ln>
          <a:effectLst>
            <a:outerShdw blurRad="142173" dist="71985" dir="5400000" sx="99000" sy="99000" algn="ctr" rotWithShape="0">
              <a:schemeClr val="tx1">
                <a:alpha val="18312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23BE3-A234-4E21-B532-627C18D1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" y="218270"/>
            <a:ext cx="11819630" cy="654401"/>
          </a:xfrm>
        </p:spPr>
        <p:txBody>
          <a:bodyPr/>
          <a:lstStyle/>
          <a:p>
            <a:r>
              <a:rPr lang="en-US">
                <a:cs typeface="Calibri Light"/>
              </a:rPr>
              <a:t>Our Panel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B456EE-EA4A-B545-B6DE-5A95CF5D9701}"/>
              </a:ext>
            </a:extLst>
          </p:cNvPr>
          <p:cNvCxnSpPr>
            <a:cxnSpLocks/>
          </p:cNvCxnSpPr>
          <p:nvPr/>
        </p:nvCxnSpPr>
        <p:spPr>
          <a:xfrm>
            <a:off x="2490439" y="1124125"/>
            <a:ext cx="0" cy="5314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641696-5E98-AC44-BFAB-B6056C428059}"/>
              </a:ext>
            </a:extLst>
          </p:cNvPr>
          <p:cNvCxnSpPr>
            <a:cxnSpLocks/>
          </p:cNvCxnSpPr>
          <p:nvPr/>
        </p:nvCxnSpPr>
        <p:spPr>
          <a:xfrm>
            <a:off x="4921405" y="1124125"/>
            <a:ext cx="0" cy="5314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453B43-82C2-1C41-8E39-9AC629079428}"/>
              </a:ext>
            </a:extLst>
          </p:cNvPr>
          <p:cNvCxnSpPr>
            <a:cxnSpLocks/>
          </p:cNvCxnSpPr>
          <p:nvPr/>
        </p:nvCxnSpPr>
        <p:spPr>
          <a:xfrm>
            <a:off x="7359805" y="1090569"/>
            <a:ext cx="0" cy="5348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8A2CF4-1280-7F41-8302-42B0F761B269}"/>
              </a:ext>
            </a:extLst>
          </p:cNvPr>
          <p:cNvCxnSpPr>
            <a:cxnSpLocks/>
          </p:cNvCxnSpPr>
          <p:nvPr/>
        </p:nvCxnSpPr>
        <p:spPr>
          <a:xfrm>
            <a:off x="9820508" y="1082180"/>
            <a:ext cx="0" cy="5356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B0AF39-8BCF-FE44-B5C7-5E3E3D4FD775}"/>
              </a:ext>
            </a:extLst>
          </p:cNvPr>
          <p:cNvSpPr txBox="1"/>
          <p:nvPr/>
        </p:nvSpPr>
        <p:spPr>
          <a:xfrm>
            <a:off x="190654" y="4221552"/>
            <a:ext cx="199978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Panton Bold" pitchFamily="2" charset="77"/>
              </a:rPr>
              <a:t>Theo Smith</a:t>
            </a:r>
          </a:p>
          <a:p>
            <a:pPr>
              <a:spcBef>
                <a:spcPts val="600"/>
              </a:spcBef>
            </a:pPr>
            <a:r>
              <a:rPr lang="en-GB" sz="1200">
                <a:solidFill>
                  <a:schemeClr val="bg1"/>
                </a:solidFill>
                <a:latin typeface="Panton" pitchFamily="2" charset="77"/>
              </a:rPr>
              <a:t>Founder &amp; Neurodiversity Evangelist, ND at 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8E617-C891-DB42-9ED6-3D2E70838B9C}"/>
              </a:ext>
            </a:extLst>
          </p:cNvPr>
          <p:cNvSpPr txBox="1"/>
          <p:nvPr/>
        </p:nvSpPr>
        <p:spPr>
          <a:xfrm>
            <a:off x="2651356" y="4221552"/>
            <a:ext cx="199978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Panton Bold" pitchFamily="2" charset="77"/>
              </a:rPr>
              <a:t>Chance </a:t>
            </a:r>
          </a:p>
          <a:p>
            <a:r>
              <a:rPr lang="en-GB" sz="1600" b="1">
                <a:solidFill>
                  <a:schemeClr val="bg1"/>
                </a:solidFill>
                <a:latin typeface="Panton Bold" pitchFamily="2" charset="77"/>
              </a:rPr>
              <a:t>Bleu-Montgomery</a:t>
            </a:r>
          </a:p>
          <a:p>
            <a:pPr>
              <a:spcBef>
                <a:spcPts val="600"/>
              </a:spcBef>
            </a:pPr>
            <a:r>
              <a:rPr lang="en-GB" sz="1200">
                <a:solidFill>
                  <a:schemeClr val="bg1"/>
                </a:solidFill>
                <a:latin typeface="Panton" pitchFamily="2" charset="77"/>
              </a:rPr>
              <a:t>Partner Support Manager, Prosper 4 Group &amp; Bridge of Hope</a:t>
            </a:r>
            <a:endParaRPr lang="en-GB" sz="900">
              <a:solidFill>
                <a:schemeClr val="bg1"/>
              </a:solidFill>
              <a:latin typeface="Panton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42E04C-38D4-7745-ADB9-967FEB8147EB}"/>
              </a:ext>
            </a:extLst>
          </p:cNvPr>
          <p:cNvSpPr txBox="1"/>
          <p:nvPr/>
        </p:nvSpPr>
        <p:spPr>
          <a:xfrm>
            <a:off x="5048078" y="4221552"/>
            <a:ext cx="19997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Panton Bold" pitchFamily="2" charset="77"/>
              </a:rPr>
              <a:t>James Fellowes</a:t>
            </a:r>
          </a:p>
          <a:p>
            <a:pPr>
              <a:spcBef>
                <a:spcPts val="600"/>
              </a:spcBef>
            </a:pPr>
            <a:r>
              <a:rPr lang="en-GB" sz="1200">
                <a:solidFill>
                  <a:schemeClr val="bg1"/>
                </a:solidFill>
                <a:latin typeface="Panton" pitchFamily="2" charset="77"/>
              </a:rPr>
              <a:t>Founder, Bridge of Hope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D89C9-E8D4-974D-AAE7-FA226D3CD8A5}"/>
              </a:ext>
            </a:extLst>
          </p:cNvPr>
          <p:cNvSpPr txBox="1"/>
          <p:nvPr/>
        </p:nvSpPr>
        <p:spPr>
          <a:xfrm>
            <a:off x="7486477" y="4203088"/>
            <a:ext cx="199978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Panton Bold" pitchFamily="2" charset="77"/>
              </a:rPr>
              <a:t>Diane Crawford</a:t>
            </a:r>
          </a:p>
          <a:p>
            <a:pPr>
              <a:spcBef>
                <a:spcPts val="600"/>
              </a:spcBef>
            </a:pPr>
            <a:r>
              <a:rPr lang="en-GB" sz="1200">
                <a:solidFill>
                  <a:schemeClr val="bg1"/>
                </a:solidFill>
                <a:latin typeface="Panton" pitchFamily="2" charset="77"/>
              </a:rPr>
              <a:t>Senior Assessment Consultant, Amberjack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A6E70-8F0C-2A44-8FF3-5CA9A53E4D7A}"/>
              </a:ext>
            </a:extLst>
          </p:cNvPr>
          <p:cNvSpPr txBox="1"/>
          <p:nvPr/>
        </p:nvSpPr>
        <p:spPr>
          <a:xfrm>
            <a:off x="9987148" y="4203088"/>
            <a:ext cx="1999785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Panton Bold"/>
              </a:rPr>
              <a:t>Jenny Fitzgerald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1"/>
                </a:solidFill>
                <a:latin typeface="Panton"/>
              </a:rPr>
              <a:t>Account Director, Amberjack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687934-7E0C-9A4C-BAB5-1179BBBE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160" y="1600588"/>
            <a:ext cx="1943092" cy="2451090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F5A796-289F-2D44-B7A7-D848219A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9" y="1600578"/>
            <a:ext cx="1943100" cy="2451100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D8D751-235A-0D4C-9B6B-19B529B88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089" y="1600578"/>
            <a:ext cx="1943100" cy="2451100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A1454BF-3BB2-0A4F-BFF1-3E65FA78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450" y="1600578"/>
            <a:ext cx="1943100" cy="2451100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D4F346-4EAF-714C-8F91-E20BD6FE6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3833" y="1600578"/>
            <a:ext cx="1943100" cy="2451100"/>
          </a:xfrm>
          <a:prstGeom prst="rect">
            <a:avLst/>
          </a:prstGeom>
          <a:ln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A506417-78EA-BD42-88DF-2A605C7D71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12122" b="1920"/>
          <a:stretch/>
        </p:blipFill>
        <p:spPr>
          <a:xfrm>
            <a:off x="10043834" y="1600579"/>
            <a:ext cx="1943100" cy="245110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FAB480A-D53F-414F-A06B-D048E94B741D}"/>
              </a:ext>
            </a:extLst>
          </p:cNvPr>
          <p:cNvCxnSpPr/>
          <p:nvPr/>
        </p:nvCxnSpPr>
        <p:spPr>
          <a:xfrm>
            <a:off x="247339" y="4127383"/>
            <a:ext cx="843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928156C-0967-9E43-A188-C9F3DB421040}"/>
              </a:ext>
            </a:extLst>
          </p:cNvPr>
          <p:cNvCxnSpPr/>
          <p:nvPr/>
        </p:nvCxnSpPr>
        <p:spPr>
          <a:xfrm>
            <a:off x="2730480" y="4127383"/>
            <a:ext cx="843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26FB390-CA1D-9D4A-BFAC-F749CC0B3827}"/>
              </a:ext>
            </a:extLst>
          </p:cNvPr>
          <p:cNvCxnSpPr/>
          <p:nvPr/>
        </p:nvCxnSpPr>
        <p:spPr>
          <a:xfrm>
            <a:off x="5138120" y="4127383"/>
            <a:ext cx="843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5C03B8-2F24-C14C-ACEC-30C5FEFA70E7}"/>
              </a:ext>
            </a:extLst>
          </p:cNvPr>
          <p:cNvCxnSpPr/>
          <p:nvPr/>
        </p:nvCxnSpPr>
        <p:spPr>
          <a:xfrm>
            <a:off x="7596094" y="4127383"/>
            <a:ext cx="843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CB07BDC-59C5-644B-B24C-1694799A6DD5}"/>
              </a:ext>
            </a:extLst>
          </p:cNvPr>
          <p:cNvCxnSpPr/>
          <p:nvPr/>
        </p:nvCxnSpPr>
        <p:spPr>
          <a:xfrm>
            <a:off x="10054069" y="4127383"/>
            <a:ext cx="843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0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5A44-98F7-4DB4-A525-4FD4F6DC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061357"/>
            <a:ext cx="11477146" cy="5139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nton"/>
                <a:cs typeface="Calibri"/>
              </a:rPr>
              <a:t>Access the </a:t>
            </a:r>
            <a:r>
              <a:rPr lang="en-US" dirty="0">
                <a:latin typeface="Panton"/>
                <a:cs typeface="Calibri"/>
                <a:hlinkClick r:id="rId3"/>
              </a:rPr>
              <a:t>ResourceHub</a:t>
            </a:r>
          </a:p>
          <a:p>
            <a:pPr marL="0" indent="0">
              <a:buNone/>
            </a:pPr>
            <a:endParaRPr lang="en-US" dirty="0">
              <a:latin typeface="Panton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nton"/>
                <a:cs typeface="Calibri"/>
              </a:rPr>
              <a:t>Expert Panelists: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sz="2000" b="1" dirty="0">
                <a:latin typeface="Panton"/>
                <a:cs typeface="Calibri"/>
              </a:rPr>
              <a:t>Theo Smith</a:t>
            </a:r>
            <a:r>
              <a:rPr lang="en-US" sz="2000" dirty="0">
                <a:latin typeface="Panton"/>
                <a:cs typeface="Calibri"/>
              </a:rPr>
              <a:t>, Neurodiversity at Work Founder</a:t>
            </a:r>
            <a:br>
              <a:rPr lang="en-US" sz="2000" dirty="0">
                <a:latin typeface="Panton"/>
                <a:cs typeface="Calibri"/>
              </a:rPr>
            </a:br>
            <a:r>
              <a:rPr lang="en-US" sz="1800" dirty="0">
                <a:latin typeface="Panton"/>
                <a:cs typeface="Calibri"/>
                <a:hlinkClick r:id="rId4"/>
              </a:rPr>
              <a:t>Theo@dynamisconsultancy.com</a:t>
            </a:r>
            <a:r>
              <a:rPr lang="en-US" sz="1800" dirty="0">
                <a:latin typeface="Panton"/>
                <a:cs typeface="Calibri"/>
              </a:rPr>
              <a:t>, </a:t>
            </a:r>
            <a:r>
              <a:rPr lang="en-US" sz="1800" dirty="0">
                <a:latin typeface="Panton"/>
                <a:cs typeface="Calibri"/>
                <a:hlinkClick r:id="rId5"/>
              </a:rPr>
              <a:t>www.linkedin.com/in/theosmithuk/</a:t>
            </a:r>
            <a:endParaRPr lang="en-US" sz="1800" dirty="0">
              <a:cs typeface="Calibri"/>
            </a:endParaRPr>
          </a:p>
          <a:p>
            <a:pPr marL="457200" indent="-457200"/>
            <a:r>
              <a:rPr lang="en-US" sz="2000" b="1" dirty="0">
                <a:latin typeface="Panton"/>
                <a:cs typeface="Calibri"/>
              </a:rPr>
              <a:t>James Fellowes</a:t>
            </a:r>
            <a:r>
              <a:rPr lang="en-US" sz="2000" dirty="0">
                <a:latin typeface="Panton"/>
                <a:cs typeface="Calibri"/>
              </a:rPr>
              <a:t>, Bridge of Hope Founder</a:t>
            </a:r>
            <a:br>
              <a:rPr lang="en-US" sz="2000" dirty="0">
                <a:latin typeface="Panton"/>
                <a:cs typeface="Calibri"/>
              </a:rPr>
            </a:br>
            <a:r>
              <a:rPr lang="en-US" sz="1800" dirty="0">
                <a:latin typeface="Panton"/>
                <a:cs typeface="Calibri"/>
                <a:hlinkClick r:id="rId6"/>
              </a:rPr>
              <a:t>james.fellowes@bridgeofhope.careers</a:t>
            </a:r>
            <a:r>
              <a:rPr lang="en-US" sz="1800" dirty="0">
                <a:latin typeface="Panton"/>
                <a:cs typeface="Calibri"/>
              </a:rPr>
              <a:t>, </a:t>
            </a:r>
            <a:r>
              <a:rPr lang="en-US" sz="1800" dirty="0">
                <a:latin typeface="Panton"/>
                <a:cs typeface="Calibri"/>
                <a:hlinkClick r:id="rId7"/>
              </a:rPr>
              <a:t>www.linkedin.com/in/jamesfellowes/</a:t>
            </a:r>
            <a:r>
              <a:rPr lang="en-US" sz="1800" dirty="0">
                <a:latin typeface="Panton"/>
                <a:cs typeface="Calibri"/>
              </a:rPr>
              <a:t> </a:t>
            </a:r>
          </a:p>
          <a:p>
            <a:pPr marL="457200" indent="-457200"/>
            <a:r>
              <a:rPr lang="en-US" sz="2000" b="1" dirty="0">
                <a:latin typeface="Panton"/>
                <a:cs typeface="Calibri"/>
              </a:rPr>
              <a:t>Chance Blue-Montgomery</a:t>
            </a:r>
            <a:r>
              <a:rPr lang="en-US" sz="2000" dirty="0">
                <a:latin typeface="Panton"/>
                <a:cs typeface="Calibri"/>
              </a:rPr>
              <a:t>, Partner Support Manager at Prosper 4 Group, and Bridge of Hope</a:t>
            </a:r>
            <a:br>
              <a:rPr lang="en-US" sz="2000" dirty="0">
                <a:latin typeface="Panton"/>
                <a:cs typeface="Calibri"/>
              </a:rPr>
            </a:br>
            <a:r>
              <a:rPr lang="en-US" sz="1800" dirty="0">
                <a:latin typeface="Panton"/>
                <a:cs typeface="Calibri"/>
                <a:hlinkClick r:id="rId8"/>
              </a:rPr>
              <a:t>chance.bleumontgomery@prosper4.com</a:t>
            </a:r>
            <a:r>
              <a:rPr lang="en-US" sz="1800" dirty="0">
                <a:latin typeface="Panton"/>
                <a:cs typeface="Calibri"/>
              </a:rPr>
              <a:t>, </a:t>
            </a:r>
            <a:r>
              <a:rPr lang="en-US" sz="1800" dirty="0">
                <a:latin typeface="Panton"/>
                <a:cs typeface="Calibri"/>
                <a:hlinkClick r:id="rId9"/>
              </a:rPr>
              <a:t>www.linkedin.com/in/chance-bleu-montgomery-6153691bb/</a:t>
            </a:r>
            <a:endParaRPr lang="en-US" sz="1800">
              <a:cs typeface="Calibri"/>
            </a:endParaRPr>
          </a:p>
          <a:p>
            <a:pPr marL="457200" indent="-457200"/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Panton"/>
                <a:cs typeface="Calibri"/>
              </a:rPr>
              <a:t>Amberjack: </a:t>
            </a:r>
            <a:r>
              <a:rPr lang="en-US" sz="1800" dirty="0">
                <a:latin typeface="Panton"/>
                <a:cs typeface="Calibri"/>
                <a:hlinkClick r:id="rId10"/>
              </a:rPr>
              <a:t>www.weareamberjack.com/</a:t>
            </a:r>
            <a:r>
              <a:rPr lang="en-US" sz="1800" dirty="0">
                <a:latin typeface="Panton"/>
                <a:cs typeface="Calibri"/>
              </a:rPr>
              <a:t>, </a:t>
            </a:r>
            <a:r>
              <a:rPr lang="en-US" sz="1800" dirty="0">
                <a:latin typeface="Panton"/>
                <a:cs typeface="Calibri"/>
                <a:hlinkClick r:id="rId11"/>
              </a:rPr>
              <a:t>hello@weareamberjack.com</a:t>
            </a:r>
            <a:r>
              <a:rPr lang="en-US" sz="1800" dirty="0">
                <a:latin typeface="Panton"/>
                <a:cs typeface="Calibri"/>
              </a:rPr>
              <a:t>, </a:t>
            </a:r>
            <a:r>
              <a:rPr lang="en-US" sz="1800" dirty="0">
                <a:latin typeface="Panton"/>
                <a:cs typeface="Calibri"/>
                <a:hlinkClick r:id="rId12"/>
              </a:rPr>
              <a:t>contact form</a:t>
            </a:r>
            <a:endParaRPr lang="en-US" sz="1800" dirty="0">
              <a:latin typeface="Panton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44E25-032C-46EC-89D8-01D2E52D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3955"/>
      </p:ext>
    </p:extLst>
  </p:cSld>
  <p:clrMapOvr>
    <a:masterClrMapping/>
  </p:clrMapOvr>
</p:sld>
</file>

<file path=ppt/theme/theme1.xml><?xml version="1.0" encoding="utf-8"?>
<a:theme xmlns:a="http://schemas.openxmlformats.org/drawingml/2006/main" name="Amberjack Sales Collateral">
  <a:themeElements>
    <a:clrScheme name="Custom 1">
      <a:dk1>
        <a:srgbClr val="313A43"/>
      </a:dk1>
      <a:lt1>
        <a:srgbClr val="FFFFFF"/>
      </a:lt1>
      <a:dk2>
        <a:srgbClr val="412461"/>
      </a:dk2>
      <a:lt2>
        <a:srgbClr val="EBEBEB"/>
      </a:lt2>
      <a:accent1>
        <a:srgbClr val="57C1D9"/>
      </a:accent1>
      <a:accent2>
        <a:srgbClr val="D1D72C"/>
      </a:accent2>
      <a:accent3>
        <a:srgbClr val="E61177"/>
      </a:accent3>
      <a:accent4>
        <a:srgbClr val="CB2F4A"/>
      </a:accent4>
      <a:accent5>
        <a:srgbClr val="EC6624"/>
      </a:accent5>
      <a:accent6>
        <a:srgbClr val="774189"/>
      </a:accent6>
      <a:hlink>
        <a:srgbClr val="57C1D9"/>
      </a:hlink>
      <a:folHlink>
        <a:srgbClr val="313A4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F2B2CFF3BFD4CA1B5C2E24E615D11" ma:contentTypeVersion="13" ma:contentTypeDescription="Create a new document." ma:contentTypeScope="" ma:versionID="045b5da15478850b297219d18f4cbd65">
  <xsd:schema xmlns:xsd="http://www.w3.org/2001/XMLSchema" xmlns:xs="http://www.w3.org/2001/XMLSchema" xmlns:p="http://schemas.microsoft.com/office/2006/metadata/properties" xmlns:ns2="cc2f516b-0b2d-4ef8-bffd-018b5ba4affa" xmlns:ns3="74bf1628-6fe8-4964-89fd-d216595a2fbf" targetNamespace="http://schemas.microsoft.com/office/2006/metadata/properties" ma:root="true" ma:fieldsID="ff707610333da4082f07aaa75c67aed6" ns2:_="" ns3:_="">
    <xsd:import namespace="cc2f516b-0b2d-4ef8-bffd-018b5ba4affa"/>
    <xsd:import namespace="74bf1628-6fe8-4964-89fd-d216595a2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f516b-0b2d-4ef8-bffd-018b5ba4a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f1628-6fe8-4964-89fd-d216595a2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bf1628-6fe8-4964-89fd-d216595a2fbf">
      <UserInfo>
        <DisplayName>Diane Crawford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31A838-FC32-4BCC-BA71-3F231E1DBF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9E65C-114E-49D6-9126-D4E181B27A86}">
  <ds:schemaRefs>
    <ds:schemaRef ds:uri="74bf1628-6fe8-4964-89fd-d216595a2fbf"/>
    <ds:schemaRef ds:uri="cc2f516b-0b2d-4ef8-bffd-018b5ba4a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93CCDB-9FFA-45C1-9346-CFD90098BD08}">
  <ds:schemaRefs>
    <ds:schemaRef ds:uri="http://schemas.microsoft.com/office/2006/metadata/properties"/>
    <ds:schemaRef ds:uri="http://schemas.microsoft.com/office/infopath/2007/PartnerControls"/>
    <ds:schemaRef ds:uri="74bf1628-6fe8-4964-89fd-d216595a2f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AMBERJACK TALENT ATTRACTION LIFE CYCLE SLIDE</Template>
  <Application>Microsoft Office PowerPoint</Application>
  <PresentationFormat>Widescreen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Amberjack Sales Collateral</vt:lpstr>
      <vt:lpstr>PowerPoint Presentation</vt:lpstr>
      <vt:lpstr>The Problem</vt:lpstr>
      <vt:lpstr>Our Panel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67</cp:revision>
  <dcterms:created xsi:type="dcterms:W3CDTF">2022-03-04T14:41:14Z</dcterms:created>
  <dcterms:modified xsi:type="dcterms:W3CDTF">2022-03-10T14:36:57Z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0x010100343F2B2CFF3BFD4CA1B5C2E24E615D11</vt:lpwstr>
  </property>
</Properties>
</file>